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2F5"/>
          </a:solidFill>
        </a:fill>
      </a:tcStyle>
    </a:wholeTbl>
    <a:band2H>
      <a:tcTxStyle b="def" i="def"/>
      <a:tcStyle>
        <a:tcBdr/>
        <a:fill>
          <a:solidFill>
            <a:srgbClr val="E7F1F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AEC"/>
          </a:solidFill>
        </a:fill>
      </a:tcStyle>
    </a:wholeTbl>
    <a:band2H>
      <a:tcTxStyle b="def" i="def"/>
      <a:tcStyle>
        <a:tcBdr/>
        <a:fill>
          <a:solidFill>
            <a:srgbClr val="E7F5F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E0DF"/>
          </a:solidFill>
        </a:fill>
      </a:tcStyle>
    </a:wholeTbl>
    <a:band2H>
      <a:tcTxStyle b="def" i="def"/>
      <a:tcStyle>
        <a:tcBdr/>
        <a:fill>
          <a:solidFill>
            <a:srgbClr val="EAF0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4" name="Shape 114"/>
          <p:cNvSpPr/>
          <p:nvPr>
            <p:ph type="sldImg"/>
          </p:nvPr>
        </p:nvSpPr>
        <p:spPr>
          <a:xfrm>
            <a:off x="1143000" y="685800"/>
            <a:ext cx="4572000" cy="3429000"/>
          </a:xfrm>
          <a:prstGeom prst="rect">
            <a:avLst/>
          </a:prstGeom>
        </p:spPr>
        <p:txBody>
          <a:bodyPr/>
          <a:lstStyle/>
          <a:p>
            <a:pPr/>
          </a:p>
        </p:txBody>
      </p:sp>
      <p:sp>
        <p:nvSpPr>
          <p:cNvPr id="115" name="Shape 11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3" name="Title Text"/>
          <p:cNvSpPr txBox="1"/>
          <p:nvPr>
            <p:ph type="title"/>
          </p:nvPr>
        </p:nvSpPr>
        <p:spPr>
          <a:prstGeom prst="rect">
            <a:avLst/>
          </a:prstGeom>
        </p:spPr>
        <p:txBody>
          <a:bodyPr/>
          <a:lstStyle/>
          <a:p>
            <a:pPr/>
            <a:r>
              <a:t>Title Text</a:t>
            </a:r>
          </a:p>
        </p:txBody>
      </p:sp>
      <p:sp>
        <p:nvSpPr>
          <p:cNvPr id="14" name="Body Level One…"/>
          <p:cNvSpPr txBox="1"/>
          <p:nvPr>
            <p:ph type="body" sz="quarter"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104" name="Rectangle 7"/>
          <p:cNvSpPr/>
          <p:nvPr/>
        </p:nvSpPr>
        <p:spPr>
          <a:xfrm>
            <a:off x="0" y="4578350"/>
            <a:ext cx="12188825" cy="2279650"/>
          </a:xfrm>
          <a:prstGeom prst="rect">
            <a:avLst/>
          </a:prstGeom>
          <a:solidFill>
            <a:srgbClr val="262626"/>
          </a:solidFill>
          <a:ln w="12700">
            <a:miter lim="400000"/>
          </a:ln>
        </p:spPr>
        <p:txBody>
          <a:bodyPr lIns="45718" tIns="45718" rIns="45718" bIns="45718"/>
          <a:lstStyle/>
          <a:p>
            <a:pPr>
              <a:defRPr sz="1800"/>
            </a:pPr>
          </a:p>
        </p:txBody>
      </p:sp>
      <p:sp>
        <p:nvSpPr>
          <p:cNvPr id="105" name="Picture Placeholder 2"/>
          <p:cNvSpPr/>
          <p:nvPr>
            <p:ph type="pic" idx="13"/>
          </p:nvPr>
        </p:nvSpPr>
        <p:spPr>
          <a:xfrm>
            <a:off x="13" y="0"/>
            <a:ext cx="12191988" cy="4578350"/>
          </a:xfrm>
          <a:prstGeom prst="rect">
            <a:avLst/>
          </a:prstGeom>
        </p:spPr>
        <p:txBody>
          <a:bodyPr lIns="91439" tIns="45719" rIns="91439" bIns="45719">
            <a:noAutofit/>
          </a:bodyPr>
          <a:lstStyle/>
          <a:p>
            <a:pPr/>
          </a:p>
        </p:txBody>
      </p:sp>
      <p:sp>
        <p:nvSpPr>
          <p:cNvPr id="106" name="Title Text"/>
          <p:cNvSpPr txBox="1"/>
          <p:nvPr>
            <p:ph type="title"/>
          </p:nvPr>
        </p:nvSpPr>
        <p:spPr>
          <a:xfrm>
            <a:off x="1097277" y="4799362"/>
            <a:ext cx="10113648" cy="743684"/>
          </a:xfrm>
          <a:prstGeom prst="rect">
            <a:avLst/>
          </a:prstGeom>
        </p:spPr>
        <p:txBody>
          <a:bodyPr lIns="0" tIns="0" rIns="0" bIns="0"/>
          <a:lstStyle>
            <a:lvl1pPr>
              <a:defRPr spc="-50" sz="3600">
                <a:solidFill>
                  <a:srgbClr val="FFFFFF"/>
                </a:solidFill>
              </a:defRPr>
            </a:lvl1pPr>
          </a:lstStyle>
          <a:p>
            <a:pPr/>
            <a:r>
              <a:t>Title Text</a:t>
            </a:r>
          </a:p>
        </p:txBody>
      </p:sp>
      <p:sp>
        <p:nvSpPr>
          <p:cNvPr id="107" name="Body Level One…"/>
          <p:cNvSpPr txBox="1"/>
          <p:nvPr>
            <p:ph type="body" sz="quarter" idx="1"/>
          </p:nvPr>
        </p:nvSpPr>
        <p:spPr>
          <a:xfrm>
            <a:off x="1097277" y="5715000"/>
            <a:ext cx="10113267" cy="609600"/>
          </a:xfrm>
          <a:prstGeom prst="rect">
            <a:avLst/>
          </a:prstGeom>
        </p:spPr>
        <p:txBody>
          <a:bodyPr lIns="0" tIns="0" rIns="0" bIns="0"/>
          <a:lstStyle>
            <a:lvl1pPr>
              <a:spcBef>
                <a:spcPts val="600"/>
              </a:spcBef>
              <a:defRPr cap="none" spc="0" sz="1800">
                <a:solidFill>
                  <a:srgbClr val="FFFFFF"/>
                </a:solidFill>
              </a:defRPr>
            </a:lvl1pPr>
            <a:lvl2pPr>
              <a:spcBef>
                <a:spcPts val="600"/>
              </a:spcBef>
              <a:defRPr cap="none" spc="0" sz="1800">
                <a:solidFill>
                  <a:srgbClr val="FFFFFF"/>
                </a:solidFill>
              </a:defRPr>
            </a:lvl2pPr>
            <a:lvl3pPr>
              <a:spcBef>
                <a:spcPts val="600"/>
              </a:spcBef>
              <a:defRPr cap="none" spc="0" sz="1800">
                <a:solidFill>
                  <a:srgbClr val="FFFFFF"/>
                </a:solidFill>
              </a:defRPr>
            </a:lvl3pPr>
            <a:lvl4pPr>
              <a:spcBef>
                <a:spcPts val="600"/>
              </a:spcBef>
              <a:defRPr cap="none" spc="0" sz="1800">
                <a:solidFill>
                  <a:srgbClr val="FFFFFF"/>
                </a:solidFill>
              </a:defRPr>
            </a:lvl4pPr>
            <a:lvl5pPr>
              <a:spcBef>
                <a:spcPts val="600"/>
              </a:spcBef>
              <a:defRPr cap="none" spc="0" sz="18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22" name="Rectangle 6"/>
          <p:cNvSpPr/>
          <p:nvPr/>
        </p:nvSpPr>
        <p:spPr>
          <a:xfrm>
            <a:off x="3175" y="6400800"/>
            <a:ext cx="12188825" cy="457200"/>
          </a:xfrm>
          <a:prstGeom prst="rect">
            <a:avLst/>
          </a:prstGeom>
          <a:solidFill>
            <a:srgbClr val="262626"/>
          </a:solidFill>
          <a:ln w="12700">
            <a:miter lim="400000"/>
          </a:ln>
        </p:spPr>
        <p:txBody>
          <a:bodyPr lIns="45718" tIns="45718" rIns="45718" bIns="45718"/>
          <a:lstStyle/>
          <a:p>
            <a:pPr>
              <a:defRPr sz="1800"/>
            </a:pPr>
          </a:p>
        </p:txBody>
      </p:sp>
      <p:sp>
        <p:nvSpPr>
          <p:cNvPr id="23" name="Straight Connector 9"/>
          <p:cNvSpPr/>
          <p:nvPr/>
        </p:nvSpPr>
        <p:spPr>
          <a:xfrm>
            <a:off x="1193532" y="1897379"/>
            <a:ext cx="9966960" cy="1"/>
          </a:xfrm>
          <a:prstGeom prst="line">
            <a:avLst/>
          </a:prstGeom>
          <a:ln w="12700">
            <a:solidFill>
              <a:srgbClr val="404040"/>
            </a:solidFill>
          </a:ln>
        </p:spPr>
        <p:txBody>
          <a:bodyPr lIns="45718" tIns="45718" rIns="45718" bIns="45718"/>
          <a:lstStyle/>
          <a:p>
            <a:pPr/>
          </a:p>
        </p:txBody>
      </p:sp>
      <p:sp>
        <p:nvSpPr>
          <p:cNvPr id="24" name="Title Text"/>
          <p:cNvSpPr txBox="1"/>
          <p:nvPr>
            <p:ph type="title"/>
          </p:nvPr>
        </p:nvSpPr>
        <p:spPr>
          <a:xfrm>
            <a:off x="1097280" y="286603"/>
            <a:ext cx="10058401" cy="1450757"/>
          </a:xfrm>
          <a:prstGeom prst="rect">
            <a:avLst/>
          </a:prstGeom>
        </p:spPr>
        <p:txBody>
          <a:bodyPr/>
          <a:lstStyle>
            <a:lvl1pPr>
              <a:defRPr spc="-50" sz="4800">
                <a:solidFill>
                  <a:srgbClr val="404040"/>
                </a:solidFill>
              </a:defRPr>
            </a:lvl1pPr>
          </a:lstStyle>
          <a:p>
            <a:pPr/>
            <a:r>
              <a:t>Title Text</a:t>
            </a:r>
          </a:p>
        </p:txBody>
      </p:sp>
      <p:sp>
        <p:nvSpPr>
          <p:cNvPr id="25" name="Body Level One…"/>
          <p:cNvSpPr txBox="1"/>
          <p:nvPr>
            <p:ph type="body" idx="1"/>
          </p:nvPr>
        </p:nvSpPr>
        <p:spPr>
          <a:xfrm>
            <a:off x="1097280" y="2108200"/>
            <a:ext cx="10058401" cy="3760893"/>
          </a:xfrm>
          <a:prstGeom prst="rect">
            <a:avLst/>
          </a:prstGeom>
        </p:spPr>
        <p:txBody>
          <a:bodyPr lIns="0" tIns="0" rIns="0" bIns="0"/>
          <a:lstStyle>
            <a:lvl1pPr marL="91438" indent="-91438">
              <a:buClr>
                <a:schemeClr val="accent1"/>
              </a:buClr>
              <a:buSzPct val="100000"/>
              <a:buFont typeface="Calibri"/>
              <a:buChar char=" "/>
              <a:defRPr cap="none" spc="0" sz="2000">
                <a:solidFill>
                  <a:srgbClr val="404040"/>
                </a:solidFill>
              </a:defRPr>
            </a:lvl1pPr>
            <a:lvl2pPr marL="404368" indent="-203200">
              <a:buClr>
                <a:schemeClr val="accent1"/>
              </a:buClr>
              <a:buSzPct val="100000"/>
              <a:buFont typeface="Calibri"/>
              <a:buChar char="◦"/>
              <a:defRPr cap="none" spc="0" sz="2000">
                <a:solidFill>
                  <a:srgbClr val="404040"/>
                </a:solidFill>
              </a:defRPr>
            </a:lvl2pPr>
            <a:lvl3pPr marL="645304" indent="-261256">
              <a:buClr>
                <a:schemeClr val="accent1"/>
              </a:buClr>
              <a:buSzPct val="100000"/>
              <a:buFont typeface="Calibri"/>
              <a:buChar char="◦"/>
              <a:defRPr cap="none" spc="0" sz="2000">
                <a:solidFill>
                  <a:srgbClr val="404040"/>
                </a:solidFill>
              </a:defRPr>
            </a:lvl3pPr>
            <a:lvl4pPr marL="828185" indent="-261257">
              <a:buClr>
                <a:schemeClr val="accent1"/>
              </a:buClr>
              <a:buSzPct val="100000"/>
              <a:buFont typeface="Calibri"/>
              <a:buChar char="◦"/>
              <a:defRPr cap="none" spc="0" sz="2000">
                <a:solidFill>
                  <a:srgbClr val="404040"/>
                </a:solidFill>
              </a:defRPr>
            </a:lvl4pPr>
            <a:lvl5pPr marL="1011065" indent="-261257">
              <a:buClr>
                <a:schemeClr val="accent1"/>
              </a:buClr>
              <a:buSzPct val="100000"/>
              <a:buFont typeface="Calibri"/>
              <a:buChar char="◦"/>
              <a:defRPr cap="none" spc="0" sz="2000">
                <a:solidFill>
                  <a:srgbClr val="404040"/>
                </a:solidFill>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33" name="Rectangle 9"/>
          <p:cNvSpPr/>
          <p:nvPr/>
        </p:nvSpPr>
        <p:spPr>
          <a:xfrm>
            <a:off x="3175" y="6400800"/>
            <a:ext cx="12188825" cy="457200"/>
          </a:xfrm>
          <a:prstGeom prst="rect">
            <a:avLst/>
          </a:prstGeom>
          <a:solidFill>
            <a:srgbClr val="262626"/>
          </a:solidFill>
          <a:ln w="12700">
            <a:miter lim="400000"/>
          </a:ln>
        </p:spPr>
        <p:txBody>
          <a:bodyPr lIns="45718" tIns="45718" rIns="45718" bIns="45718"/>
          <a:lstStyle/>
          <a:p>
            <a:pPr>
              <a:defRPr sz="1800"/>
            </a:pPr>
          </a:p>
        </p:txBody>
      </p:sp>
      <p:sp>
        <p:nvSpPr>
          <p:cNvPr id="34" name="Title Text"/>
          <p:cNvSpPr txBox="1"/>
          <p:nvPr>
            <p:ph type="title"/>
          </p:nvPr>
        </p:nvSpPr>
        <p:spPr>
          <a:prstGeom prst="rect">
            <a:avLst/>
          </a:prstGeom>
        </p:spPr>
        <p:txBody>
          <a:bodyPr/>
          <a:lstStyle/>
          <a:p>
            <a:pPr/>
            <a:r>
              <a:t>Title Text</a:t>
            </a:r>
          </a:p>
        </p:txBody>
      </p:sp>
      <p:sp>
        <p:nvSpPr>
          <p:cNvPr id="35" name="Body Level One…"/>
          <p:cNvSpPr txBox="1"/>
          <p:nvPr>
            <p:ph type="body" sz="quarter" idx="1"/>
          </p:nvPr>
        </p:nvSpPr>
        <p:spPr>
          <a:xfrm>
            <a:off x="1097280" y="4663440"/>
            <a:ext cx="10058401" cy="114300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traight Connector 8"/>
          <p:cNvSpPr/>
          <p:nvPr/>
        </p:nvSpPr>
        <p:spPr>
          <a:xfrm>
            <a:off x="1207657" y="4485132"/>
            <a:ext cx="9875523" cy="1"/>
          </a:xfrm>
          <a:prstGeom prst="line">
            <a:avLst/>
          </a:prstGeom>
          <a:ln w="12700">
            <a:solidFill>
              <a:srgbClr val="404040"/>
            </a:solidFill>
          </a:ln>
        </p:spPr>
        <p:txBody>
          <a:bodyPr lIns="45718" tIns="45718" rIns="45718" bIns="45718"/>
          <a:lstStyle/>
          <a:p>
            <a:pPr/>
          </a:p>
        </p:txBody>
      </p:sp>
      <p:sp>
        <p:nvSpPr>
          <p:cNvPr id="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44" name="Rectangle 6"/>
          <p:cNvSpPr/>
          <p:nvPr/>
        </p:nvSpPr>
        <p:spPr>
          <a:xfrm>
            <a:off x="3175" y="6400800"/>
            <a:ext cx="12188825" cy="457200"/>
          </a:xfrm>
          <a:prstGeom prst="rect">
            <a:avLst/>
          </a:prstGeom>
          <a:solidFill>
            <a:srgbClr val="262626"/>
          </a:solidFill>
          <a:ln w="12700">
            <a:miter lim="400000"/>
          </a:ln>
        </p:spPr>
        <p:txBody>
          <a:bodyPr lIns="45718" tIns="45718" rIns="45718" bIns="45718"/>
          <a:lstStyle/>
          <a:p>
            <a:pPr>
              <a:defRPr sz="1800"/>
            </a:pPr>
          </a:p>
        </p:txBody>
      </p:sp>
      <p:sp>
        <p:nvSpPr>
          <p:cNvPr id="45" name="Straight Connector 9"/>
          <p:cNvSpPr/>
          <p:nvPr/>
        </p:nvSpPr>
        <p:spPr>
          <a:xfrm>
            <a:off x="1193532" y="1897379"/>
            <a:ext cx="9966960" cy="1"/>
          </a:xfrm>
          <a:prstGeom prst="line">
            <a:avLst/>
          </a:prstGeom>
          <a:ln w="12700">
            <a:solidFill>
              <a:srgbClr val="404040"/>
            </a:solidFill>
          </a:ln>
        </p:spPr>
        <p:txBody>
          <a:bodyPr lIns="45718" tIns="45718" rIns="45718" bIns="45718"/>
          <a:lstStyle/>
          <a:p>
            <a:pPr/>
          </a:p>
        </p:txBody>
      </p:sp>
      <p:sp>
        <p:nvSpPr>
          <p:cNvPr id="46" name="Title Text"/>
          <p:cNvSpPr txBox="1"/>
          <p:nvPr>
            <p:ph type="title"/>
          </p:nvPr>
        </p:nvSpPr>
        <p:spPr>
          <a:xfrm>
            <a:off x="1097280" y="286603"/>
            <a:ext cx="10058401" cy="1450757"/>
          </a:xfrm>
          <a:prstGeom prst="rect">
            <a:avLst/>
          </a:prstGeom>
        </p:spPr>
        <p:txBody>
          <a:bodyPr/>
          <a:lstStyle>
            <a:lvl1pPr>
              <a:defRPr spc="-50" sz="4800">
                <a:solidFill>
                  <a:srgbClr val="404040"/>
                </a:solidFill>
              </a:defRPr>
            </a:lvl1pPr>
          </a:lstStyle>
          <a:p>
            <a:pPr/>
            <a:r>
              <a:t>Title Text</a:t>
            </a:r>
          </a:p>
        </p:txBody>
      </p:sp>
      <p:sp>
        <p:nvSpPr>
          <p:cNvPr id="47" name="Body Level One…"/>
          <p:cNvSpPr txBox="1"/>
          <p:nvPr>
            <p:ph type="body" sz="half" idx="1"/>
          </p:nvPr>
        </p:nvSpPr>
        <p:spPr>
          <a:xfrm>
            <a:off x="1097280" y="2120900"/>
            <a:ext cx="4639737" cy="3748193"/>
          </a:xfrm>
          <a:prstGeom prst="rect">
            <a:avLst/>
          </a:prstGeom>
        </p:spPr>
        <p:txBody>
          <a:bodyPr lIns="0" tIns="0" rIns="0" bIns="0"/>
          <a:lstStyle>
            <a:lvl1pPr marL="91438" indent="-91438">
              <a:buClr>
                <a:schemeClr val="accent1"/>
              </a:buClr>
              <a:buSzPct val="100000"/>
              <a:buFont typeface="Calibri"/>
              <a:buChar char=" "/>
              <a:defRPr cap="none" spc="0" sz="2000">
                <a:solidFill>
                  <a:srgbClr val="404040"/>
                </a:solidFill>
              </a:defRPr>
            </a:lvl1pPr>
            <a:lvl2pPr marL="404368" indent="-203200">
              <a:buClr>
                <a:schemeClr val="accent1"/>
              </a:buClr>
              <a:buSzPct val="100000"/>
              <a:buFont typeface="Calibri"/>
              <a:buChar char="◦"/>
              <a:defRPr cap="none" spc="0" sz="2000">
                <a:solidFill>
                  <a:srgbClr val="404040"/>
                </a:solidFill>
              </a:defRPr>
            </a:lvl2pPr>
            <a:lvl3pPr marL="645304" indent="-261256">
              <a:buClr>
                <a:schemeClr val="accent1"/>
              </a:buClr>
              <a:buSzPct val="100000"/>
              <a:buFont typeface="Calibri"/>
              <a:buChar char="◦"/>
              <a:defRPr cap="none" spc="0" sz="2000">
                <a:solidFill>
                  <a:srgbClr val="404040"/>
                </a:solidFill>
              </a:defRPr>
            </a:lvl3pPr>
            <a:lvl4pPr marL="828185" indent="-261257">
              <a:buClr>
                <a:schemeClr val="accent1"/>
              </a:buClr>
              <a:buSzPct val="100000"/>
              <a:buFont typeface="Calibri"/>
              <a:buChar char="◦"/>
              <a:defRPr cap="none" spc="0" sz="2000">
                <a:solidFill>
                  <a:srgbClr val="404040"/>
                </a:solidFill>
              </a:defRPr>
            </a:lvl4pPr>
            <a:lvl5pPr marL="1011065" indent="-261257">
              <a:buClr>
                <a:schemeClr val="accent1"/>
              </a:buClr>
              <a:buSzPct val="100000"/>
              <a:buFont typeface="Calibri"/>
              <a:buChar char="◦"/>
              <a:defRPr cap="none" spc="0" sz="2000">
                <a:solidFill>
                  <a:srgbClr val="404040"/>
                </a:solidFill>
              </a:defRPr>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55" name="Rectangle 6"/>
          <p:cNvSpPr/>
          <p:nvPr/>
        </p:nvSpPr>
        <p:spPr>
          <a:xfrm>
            <a:off x="3175" y="6400800"/>
            <a:ext cx="12188825" cy="457200"/>
          </a:xfrm>
          <a:prstGeom prst="rect">
            <a:avLst/>
          </a:prstGeom>
          <a:solidFill>
            <a:srgbClr val="262626"/>
          </a:solidFill>
          <a:ln w="12700">
            <a:miter lim="400000"/>
          </a:ln>
        </p:spPr>
        <p:txBody>
          <a:bodyPr lIns="45718" tIns="45718" rIns="45718" bIns="45718"/>
          <a:lstStyle/>
          <a:p>
            <a:pPr>
              <a:defRPr sz="1800"/>
            </a:pPr>
          </a:p>
        </p:txBody>
      </p:sp>
      <p:sp>
        <p:nvSpPr>
          <p:cNvPr id="56" name="Straight Connector 9"/>
          <p:cNvSpPr/>
          <p:nvPr/>
        </p:nvSpPr>
        <p:spPr>
          <a:xfrm>
            <a:off x="1193532" y="1897379"/>
            <a:ext cx="9966960" cy="1"/>
          </a:xfrm>
          <a:prstGeom prst="line">
            <a:avLst/>
          </a:prstGeom>
          <a:ln w="12700">
            <a:solidFill>
              <a:srgbClr val="404040"/>
            </a:solidFill>
          </a:ln>
        </p:spPr>
        <p:txBody>
          <a:bodyPr lIns="45718" tIns="45718" rIns="45718" bIns="45718"/>
          <a:lstStyle/>
          <a:p>
            <a:pPr/>
          </a:p>
        </p:txBody>
      </p:sp>
      <p:sp>
        <p:nvSpPr>
          <p:cNvPr id="57" name="Title Text"/>
          <p:cNvSpPr txBox="1"/>
          <p:nvPr>
            <p:ph type="title"/>
          </p:nvPr>
        </p:nvSpPr>
        <p:spPr>
          <a:xfrm>
            <a:off x="1097280" y="286603"/>
            <a:ext cx="10058401" cy="1450757"/>
          </a:xfrm>
          <a:prstGeom prst="rect">
            <a:avLst/>
          </a:prstGeom>
        </p:spPr>
        <p:txBody>
          <a:bodyPr/>
          <a:lstStyle>
            <a:lvl1pPr>
              <a:defRPr spc="-50" sz="4800">
                <a:solidFill>
                  <a:srgbClr val="404040"/>
                </a:solidFill>
              </a:defRPr>
            </a:lvl1pPr>
          </a:lstStyle>
          <a:p>
            <a:pPr/>
            <a:r>
              <a:t>Title Text</a:t>
            </a:r>
          </a:p>
        </p:txBody>
      </p:sp>
      <p:sp>
        <p:nvSpPr>
          <p:cNvPr id="58" name="Body Level One…"/>
          <p:cNvSpPr txBox="1"/>
          <p:nvPr>
            <p:ph type="body" sz="quarter" idx="1"/>
          </p:nvPr>
        </p:nvSpPr>
        <p:spPr>
          <a:xfrm>
            <a:off x="1097280" y="2057400"/>
            <a:ext cx="4639737" cy="736282"/>
          </a:xfrm>
          <a:prstGeom prst="rect">
            <a:avLst/>
          </a:prstGeom>
        </p:spPr>
        <p:txBody>
          <a:bodyPr anchor="ctr"/>
          <a:lstStyle>
            <a:lvl1pPr>
              <a:defRPr spc="0" sz="2000"/>
            </a:lvl1pPr>
            <a:lvl2pPr>
              <a:defRPr spc="0" sz="2000"/>
            </a:lvl2pPr>
            <a:lvl3pPr>
              <a:defRPr spc="0" sz="2000"/>
            </a:lvl3pPr>
            <a:lvl4pPr>
              <a:defRPr spc="0" sz="2000"/>
            </a:lvl4pPr>
            <a:lvl5pPr>
              <a:defRPr spc="0" sz="2000"/>
            </a:lvl5pPr>
          </a:lstStyle>
          <a:p>
            <a:pPr/>
            <a:r>
              <a:t>Body Level One</a:t>
            </a:r>
          </a:p>
          <a:p>
            <a:pPr lvl="1"/>
            <a:r>
              <a:t>Body Level Two</a:t>
            </a:r>
          </a:p>
          <a:p>
            <a:pPr lvl="2"/>
            <a:r>
              <a:t>Body Level Three</a:t>
            </a:r>
          </a:p>
          <a:p>
            <a:pPr lvl="3"/>
            <a:r>
              <a:t>Body Level Four</a:t>
            </a:r>
          </a:p>
          <a:p>
            <a:pPr lvl="4"/>
            <a:r>
              <a:t>Body Level Five</a:t>
            </a:r>
          </a:p>
        </p:txBody>
      </p:sp>
      <p:sp>
        <p:nvSpPr>
          <p:cNvPr id="59" name="Text Placeholder 4"/>
          <p:cNvSpPr/>
          <p:nvPr>
            <p:ph type="body" sz="quarter" idx="13"/>
          </p:nvPr>
        </p:nvSpPr>
        <p:spPr>
          <a:xfrm>
            <a:off x="6515944" y="2057400"/>
            <a:ext cx="4639738" cy="736282"/>
          </a:xfrm>
          <a:prstGeom prst="rect">
            <a:avLst/>
          </a:prstGeom>
        </p:spPr>
        <p:txBody>
          <a:bodyPr anchor="ctr"/>
          <a:lstStyle/>
          <a:p>
            <a:pPr marL="91438" indent="-91438">
              <a:buClr>
                <a:schemeClr val="accent1"/>
              </a:buClr>
              <a:buSzPct val="100000"/>
              <a:buFont typeface="Calibri"/>
              <a:buChar char=" "/>
              <a:defRPr cap="none" spc="0" sz="2000">
                <a:solidFill>
                  <a:srgbClr val="404040"/>
                </a:solidFill>
              </a:defRPr>
            </a:pP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67" name="Rectangle 6"/>
          <p:cNvSpPr/>
          <p:nvPr/>
        </p:nvSpPr>
        <p:spPr>
          <a:xfrm>
            <a:off x="3175" y="6400800"/>
            <a:ext cx="12188825" cy="457200"/>
          </a:xfrm>
          <a:prstGeom prst="rect">
            <a:avLst/>
          </a:prstGeom>
          <a:solidFill>
            <a:srgbClr val="262626"/>
          </a:solidFill>
          <a:ln w="12700">
            <a:miter lim="400000"/>
          </a:ln>
        </p:spPr>
        <p:txBody>
          <a:bodyPr lIns="45718" tIns="45718" rIns="45718" bIns="45718"/>
          <a:lstStyle/>
          <a:p>
            <a:pPr>
              <a:defRPr sz="1800"/>
            </a:pPr>
          </a:p>
        </p:txBody>
      </p:sp>
      <p:sp>
        <p:nvSpPr>
          <p:cNvPr id="68" name="Straight Connector 9"/>
          <p:cNvSpPr/>
          <p:nvPr/>
        </p:nvSpPr>
        <p:spPr>
          <a:xfrm>
            <a:off x="1193532" y="1897379"/>
            <a:ext cx="9966960" cy="1"/>
          </a:xfrm>
          <a:prstGeom prst="line">
            <a:avLst/>
          </a:prstGeom>
          <a:ln w="12700">
            <a:solidFill>
              <a:srgbClr val="404040"/>
            </a:solidFill>
          </a:ln>
        </p:spPr>
        <p:txBody>
          <a:bodyPr lIns="45718" tIns="45718" rIns="45718" bIns="45718"/>
          <a:lstStyle/>
          <a:p>
            <a:pPr/>
          </a:p>
        </p:txBody>
      </p:sp>
      <p:sp>
        <p:nvSpPr>
          <p:cNvPr id="69" name="Title Text"/>
          <p:cNvSpPr txBox="1"/>
          <p:nvPr>
            <p:ph type="title"/>
          </p:nvPr>
        </p:nvSpPr>
        <p:spPr>
          <a:xfrm>
            <a:off x="1097280" y="286603"/>
            <a:ext cx="10058401" cy="1450757"/>
          </a:xfrm>
          <a:prstGeom prst="rect">
            <a:avLst/>
          </a:prstGeom>
        </p:spPr>
        <p:txBody>
          <a:bodyPr/>
          <a:lstStyle>
            <a:lvl1pPr>
              <a:defRPr spc="-50" sz="4800">
                <a:solidFill>
                  <a:srgbClr val="404040"/>
                </a:solidFill>
              </a:defRPr>
            </a:lvl1pPr>
          </a:lstStyle>
          <a:p>
            <a:pPr/>
            <a:r>
              <a:t>Title Text</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77" name="Rectangle 9"/>
          <p:cNvSpPr/>
          <p:nvPr/>
        </p:nvSpPr>
        <p:spPr>
          <a:xfrm>
            <a:off x="3175" y="6400800"/>
            <a:ext cx="12188825" cy="457200"/>
          </a:xfrm>
          <a:prstGeom prst="rect">
            <a:avLst/>
          </a:prstGeom>
          <a:solidFill>
            <a:srgbClr val="262626"/>
          </a:solidFill>
          <a:ln w="12700">
            <a:miter lim="400000"/>
          </a:ln>
        </p:spPr>
        <p:txBody>
          <a:bodyPr lIns="45718" tIns="45718" rIns="45718" bIns="45718"/>
          <a:lstStyle/>
          <a:p>
            <a:pPr>
              <a:defRPr sz="18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0">
    <p:bg>
      <p:bgPr>
        <a:solidFill>
          <a:srgbClr val="000000"/>
        </a:solidFill>
      </p:bgPr>
    </p:bg>
    <p:spTree>
      <p:nvGrpSpPr>
        <p:cNvPr id="1" name=""/>
        <p:cNvGrpSpPr/>
        <p:nvPr/>
      </p:nvGrpSpPr>
      <p:grpSpPr>
        <a:xfrm>
          <a:off x="0" y="0"/>
          <a:ext cx="0" cy="0"/>
          <a:chOff x="0" y="0"/>
          <a:chExt cx="0" cy="0"/>
        </a:xfrm>
      </p:grpSpPr>
      <p:sp>
        <p:nvSpPr>
          <p:cNvPr id="85" name="Rectangle 9"/>
          <p:cNvSpPr/>
          <p:nvPr/>
        </p:nvSpPr>
        <p:spPr>
          <a:xfrm>
            <a:off x="3175" y="6400800"/>
            <a:ext cx="12188825" cy="457200"/>
          </a:xfrm>
          <a:prstGeom prst="rect">
            <a:avLst/>
          </a:prstGeom>
          <a:solidFill>
            <a:srgbClr val="262626"/>
          </a:solidFill>
          <a:ln w="12700">
            <a:miter lim="400000"/>
          </a:ln>
        </p:spPr>
        <p:txBody>
          <a:bodyPr lIns="45718" tIns="45718" rIns="45718" bIns="45718"/>
          <a:lstStyle/>
          <a:p>
            <a:pPr>
              <a:defRPr sz="1800">
                <a:solidFill>
                  <a:srgbClr val="FFFFFF"/>
                </a:solidFill>
              </a:defRPr>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93" name="Rectangle 7"/>
          <p:cNvSpPr/>
          <p:nvPr/>
        </p:nvSpPr>
        <p:spPr>
          <a:xfrm>
            <a:off x="14" y="0"/>
            <a:ext cx="4654300" cy="6858000"/>
          </a:xfrm>
          <a:prstGeom prst="rect">
            <a:avLst/>
          </a:prstGeom>
          <a:solidFill>
            <a:srgbClr val="262626"/>
          </a:solidFill>
          <a:ln w="12700">
            <a:miter lim="400000"/>
          </a:ln>
        </p:spPr>
        <p:txBody>
          <a:bodyPr lIns="45718" tIns="45718" rIns="45718" bIns="45718"/>
          <a:lstStyle/>
          <a:p>
            <a:pPr>
              <a:defRPr sz="1800"/>
            </a:pPr>
          </a:p>
        </p:txBody>
      </p:sp>
      <p:sp>
        <p:nvSpPr>
          <p:cNvPr id="94" name="Title Text"/>
          <p:cNvSpPr txBox="1"/>
          <p:nvPr>
            <p:ph type="title"/>
          </p:nvPr>
        </p:nvSpPr>
        <p:spPr>
          <a:xfrm>
            <a:off x="643466" y="786383"/>
            <a:ext cx="3517568" cy="2093977"/>
          </a:xfrm>
          <a:prstGeom prst="rect">
            <a:avLst/>
          </a:prstGeom>
        </p:spPr>
        <p:txBody>
          <a:bodyPr/>
          <a:lstStyle>
            <a:lvl1pPr>
              <a:defRPr spc="-50" sz="3600">
                <a:solidFill>
                  <a:srgbClr val="FFFFFF"/>
                </a:solidFill>
              </a:defRPr>
            </a:lvl1pPr>
          </a:lstStyle>
          <a:p>
            <a:pPr/>
            <a:r>
              <a:t>Title Text</a:t>
            </a:r>
          </a:p>
        </p:txBody>
      </p:sp>
      <p:sp>
        <p:nvSpPr>
          <p:cNvPr id="95" name="Body Level One…"/>
          <p:cNvSpPr txBox="1"/>
          <p:nvPr>
            <p:ph type="body" sz="half" idx="1"/>
          </p:nvPr>
        </p:nvSpPr>
        <p:spPr>
          <a:xfrm>
            <a:off x="5458983" y="812798"/>
            <a:ext cx="5928346" cy="5294759"/>
          </a:xfrm>
          <a:prstGeom prst="rect">
            <a:avLst/>
          </a:prstGeom>
        </p:spPr>
        <p:txBody>
          <a:bodyPr lIns="0" tIns="0" rIns="0" bIns="0"/>
          <a:lstStyle>
            <a:lvl1pPr marL="91438" indent="-91438">
              <a:buClr>
                <a:schemeClr val="accent1"/>
              </a:buClr>
              <a:buSzPct val="100000"/>
              <a:buFont typeface="Calibri"/>
              <a:buChar char=" "/>
              <a:defRPr cap="none" spc="0" sz="2000">
                <a:solidFill>
                  <a:srgbClr val="404040"/>
                </a:solidFill>
              </a:defRPr>
            </a:lvl1pPr>
            <a:lvl2pPr marL="404368" indent="-203200">
              <a:buClr>
                <a:schemeClr val="accent1"/>
              </a:buClr>
              <a:buSzPct val="100000"/>
              <a:buFont typeface="Calibri"/>
              <a:buChar char="◦"/>
              <a:defRPr cap="none" spc="0" sz="2000">
                <a:solidFill>
                  <a:srgbClr val="404040"/>
                </a:solidFill>
              </a:defRPr>
            </a:lvl2pPr>
            <a:lvl3pPr marL="645304" indent="-261256">
              <a:buClr>
                <a:schemeClr val="accent1"/>
              </a:buClr>
              <a:buSzPct val="100000"/>
              <a:buFont typeface="Calibri"/>
              <a:buChar char="◦"/>
              <a:defRPr cap="none" spc="0" sz="2000">
                <a:solidFill>
                  <a:srgbClr val="404040"/>
                </a:solidFill>
              </a:defRPr>
            </a:lvl3pPr>
            <a:lvl4pPr marL="828185" indent="-261257">
              <a:buClr>
                <a:schemeClr val="accent1"/>
              </a:buClr>
              <a:buSzPct val="100000"/>
              <a:buFont typeface="Calibri"/>
              <a:buChar char="◦"/>
              <a:defRPr cap="none" spc="0" sz="2000">
                <a:solidFill>
                  <a:srgbClr val="404040"/>
                </a:solidFill>
              </a:defRPr>
            </a:lvl4pPr>
            <a:lvl5pPr marL="1011065" indent="-261257">
              <a:buClr>
                <a:schemeClr val="accent1"/>
              </a:buClr>
              <a:buSzPct val="100000"/>
              <a:buFont typeface="Calibri"/>
              <a:buChar char="◦"/>
              <a:defRPr cap="none" spc="0" sz="2000">
                <a:solidFill>
                  <a:srgbClr val="404040"/>
                </a:solidFill>
              </a:defRPr>
            </a:lvl5pPr>
          </a:lstStyle>
          <a:p>
            <a:pPr/>
            <a:r>
              <a:t>Body Level One</a:t>
            </a:r>
          </a:p>
          <a:p>
            <a:pPr lvl="1"/>
            <a:r>
              <a:t>Body Level Two</a:t>
            </a:r>
          </a:p>
          <a:p>
            <a:pPr lvl="2"/>
            <a:r>
              <a:t>Body Level Three</a:t>
            </a:r>
          </a:p>
          <a:p>
            <a:pPr lvl="3"/>
            <a:r>
              <a:t>Body Level Four</a:t>
            </a:r>
          </a:p>
          <a:p>
            <a:pPr lvl="4"/>
            <a:r>
              <a:t>Body Level Five</a:t>
            </a:r>
          </a:p>
        </p:txBody>
      </p:sp>
      <p:sp>
        <p:nvSpPr>
          <p:cNvPr id="96" name="Text Placeholder 3"/>
          <p:cNvSpPr/>
          <p:nvPr>
            <p:ph type="body" sz="quarter" idx="13"/>
          </p:nvPr>
        </p:nvSpPr>
        <p:spPr>
          <a:xfrm>
            <a:off x="643464" y="3043048"/>
            <a:ext cx="3517570" cy="3064507"/>
          </a:xfrm>
          <a:prstGeom prst="rect">
            <a:avLst/>
          </a:prstGeom>
        </p:spPr>
        <p:txBody>
          <a:bodyPr/>
          <a:lstStyle/>
          <a:p>
            <a:pPr marL="91438" indent="-91438">
              <a:buClr>
                <a:schemeClr val="accent1"/>
              </a:buClr>
              <a:buSzPct val="100000"/>
              <a:buFont typeface="Calibri"/>
              <a:buChar char=" "/>
              <a:defRPr cap="none" spc="0" sz="2000">
                <a:solidFill>
                  <a:srgbClr val="404040"/>
                </a:solidFill>
              </a:defRPr>
            </a:pPr>
          </a:p>
        </p:txBody>
      </p:sp>
      <p:sp>
        <p:nvSpPr>
          <p:cNvPr id="97" name="Slide Number"/>
          <p:cNvSpPr txBox="1"/>
          <p:nvPr>
            <p:ph type="sldNum" sz="quarter" idx="2"/>
          </p:nvPr>
        </p:nvSpPr>
        <p:spPr>
          <a:prstGeom prst="rect">
            <a:avLst/>
          </a:prstGeom>
        </p:spPr>
        <p:txBody>
          <a:bodyPr/>
          <a:lstStyle>
            <a:lvl1pPr>
              <a:defRPr>
                <a:solidFill>
                  <a:srgbClr val="34406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9"/>
          <p:cNvSpPr/>
          <p:nvPr/>
        </p:nvSpPr>
        <p:spPr>
          <a:xfrm>
            <a:off x="3175" y="6400800"/>
            <a:ext cx="12188825" cy="457200"/>
          </a:xfrm>
          <a:prstGeom prst="rect">
            <a:avLst/>
          </a:prstGeom>
          <a:solidFill>
            <a:srgbClr val="262626"/>
          </a:solidFill>
          <a:ln w="12700">
            <a:miter lim="400000"/>
          </a:ln>
        </p:spPr>
        <p:txBody>
          <a:bodyPr lIns="45718" tIns="45718" rIns="45718" bIns="45718"/>
          <a:lstStyle/>
          <a:p>
            <a:pPr>
              <a:defRPr sz="1800"/>
            </a:pPr>
          </a:p>
        </p:txBody>
      </p:sp>
      <p:sp>
        <p:nvSpPr>
          <p:cNvPr id="3" name="Title Text"/>
          <p:cNvSpPr txBox="1"/>
          <p:nvPr>
            <p:ph type="title"/>
          </p:nvPr>
        </p:nvSpPr>
        <p:spPr>
          <a:xfrm>
            <a:off x="1097280" y="758951"/>
            <a:ext cx="10058401" cy="356616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a:r>
              <a:t>Title Text</a:t>
            </a:r>
          </a:p>
        </p:txBody>
      </p:sp>
      <p:sp>
        <p:nvSpPr>
          <p:cNvPr id="4" name="Body Level One…"/>
          <p:cNvSpPr txBox="1"/>
          <p:nvPr>
            <p:ph type="body" idx="1"/>
          </p:nvPr>
        </p:nvSpPr>
        <p:spPr>
          <a:xfrm>
            <a:off x="1100050" y="4645152"/>
            <a:ext cx="10058401" cy="11430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traight Connector 8"/>
          <p:cNvSpPr/>
          <p:nvPr/>
        </p:nvSpPr>
        <p:spPr>
          <a:xfrm>
            <a:off x="1207657" y="4474740"/>
            <a:ext cx="9875523" cy="1"/>
          </a:xfrm>
          <a:prstGeom prst="line">
            <a:avLst/>
          </a:prstGeom>
          <a:ln w="12700">
            <a:solidFill>
              <a:srgbClr val="404040"/>
            </a:solidFill>
          </a:ln>
        </p:spPr>
        <p:txBody>
          <a:bodyPr lIns="45718" tIns="45718" rIns="45718" bIns="45718"/>
          <a:lstStyle/>
          <a:p>
            <a:pPr/>
          </a:p>
        </p:txBody>
      </p:sp>
      <p:sp>
        <p:nvSpPr>
          <p:cNvPr id="6" name="Slide Number"/>
          <p:cNvSpPr txBox="1"/>
          <p:nvPr>
            <p:ph type="sldNum" sz="quarter" idx="2"/>
          </p:nvPr>
        </p:nvSpPr>
        <p:spPr>
          <a:xfrm>
            <a:off x="10993580" y="6526444"/>
            <a:ext cx="220002" cy="205912"/>
          </a:xfrm>
          <a:prstGeom prst="rect">
            <a:avLst/>
          </a:prstGeom>
          <a:ln w="12700">
            <a:miter lim="400000"/>
          </a:ln>
        </p:spPr>
        <p:txBody>
          <a:bodyPr wrap="none" lIns="45718" tIns="45718" rIns="45718" bIns="45718" anchor="ctr">
            <a:spAutoFit/>
          </a:bodyPr>
          <a:lstStyle>
            <a:lvl1pPr>
              <a:defRPr sz="900">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100" strike="noStrike" sz="7200" u="none">
          <a:solidFill>
            <a:srgbClr val="344068"/>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100" strike="noStrike" sz="7200" u="none">
          <a:solidFill>
            <a:srgbClr val="344068"/>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100" strike="noStrike" sz="7200" u="none">
          <a:solidFill>
            <a:srgbClr val="344068"/>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100" strike="noStrike" sz="7200" u="none">
          <a:solidFill>
            <a:srgbClr val="344068"/>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100" strike="noStrike" sz="7200" u="none">
          <a:solidFill>
            <a:srgbClr val="344068"/>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100" strike="noStrike" sz="7200" u="none">
          <a:solidFill>
            <a:srgbClr val="344068"/>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100" strike="noStrike" sz="7200" u="none">
          <a:solidFill>
            <a:srgbClr val="344068"/>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100" strike="noStrike" sz="7200" u="none">
          <a:solidFill>
            <a:srgbClr val="344068"/>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100" strike="noStrike" sz="7200" u="none">
          <a:solidFill>
            <a:srgbClr val="344068"/>
          </a:solidFill>
          <a:uFillTx/>
          <a:latin typeface="Calibri Light"/>
          <a:ea typeface="Calibri Light"/>
          <a:cs typeface="Calibri Light"/>
          <a:sym typeface="Calibri Light"/>
        </a:defRPr>
      </a:lvl9pPr>
    </p:titleStyle>
    <p:bodyStyle>
      <a:lvl1pPr marL="0" marR="0" indent="0" algn="l" defTabSz="914400" rtl="0" latinLnBrk="0">
        <a:lnSpc>
          <a:spcPct val="100000"/>
        </a:lnSpc>
        <a:spcBef>
          <a:spcPts val="1200"/>
        </a:spcBef>
        <a:spcAft>
          <a:spcPts val="0"/>
        </a:spcAft>
        <a:buClrTx/>
        <a:buSzTx/>
        <a:buFontTx/>
        <a:buNone/>
        <a:tabLst/>
        <a:defRPr b="0" baseline="0" cap="all" i="0" spc="200" strike="noStrike" sz="2400" u="none">
          <a:solidFill>
            <a:srgbClr val="000000"/>
          </a:solidFill>
          <a:uFillTx/>
          <a:latin typeface="+mj-lt"/>
          <a:ea typeface="+mj-ea"/>
          <a:cs typeface="+mj-cs"/>
          <a:sym typeface="Calibri"/>
        </a:defRPr>
      </a:lvl1pPr>
      <a:lvl2pPr marL="0" marR="0" indent="0" algn="l" defTabSz="914400" rtl="0" latinLnBrk="0">
        <a:lnSpc>
          <a:spcPct val="100000"/>
        </a:lnSpc>
        <a:spcBef>
          <a:spcPts val="1200"/>
        </a:spcBef>
        <a:spcAft>
          <a:spcPts val="0"/>
        </a:spcAft>
        <a:buClrTx/>
        <a:buSzTx/>
        <a:buFontTx/>
        <a:buNone/>
        <a:tabLst/>
        <a:defRPr b="0" baseline="0" cap="all" i="0" spc="200" strike="noStrike" sz="2400" u="none">
          <a:solidFill>
            <a:srgbClr val="000000"/>
          </a:solidFill>
          <a:uFillTx/>
          <a:latin typeface="+mj-lt"/>
          <a:ea typeface="+mj-ea"/>
          <a:cs typeface="+mj-cs"/>
          <a:sym typeface="Calibri"/>
        </a:defRPr>
      </a:lvl2pPr>
      <a:lvl3pPr marL="0" marR="0" indent="0" algn="l" defTabSz="914400" rtl="0" latinLnBrk="0">
        <a:lnSpc>
          <a:spcPct val="100000"/>
        </a:lnSpc>
        <a:spcBef>
          <a:spcPts val="1200"/>
        </a:spcBef>
        <a:spcAft>
          <a:spcPts val="0"/>
        </a:spcAft>
        <a:buClrTx/>
        <a:buSzTx/>
        <a:buFontTx/>
        <a:buNone/>
        <a:tabLst/>
        <a:defRPr b="0" baseline="0" cap="all" i="0" spc="200" strike="noStrike" sz="2400" u="none">
          <a:solidFill>
            <a:srgbClr val="000000"/>
          </a:solidFill>
          <a:uFillTx/>
          <a:latin typeface="+mj-lt"/>
          <a:ea typeface="+mj-ea"/>
          <a:cs typeface="+mj-cs"/>
          <a:sym typeface="Calibri"/>
        </a:defRPr>
      </a:lvl3pPr>
      <a:lvl4pPr marL="0" marR="0" indent="0" algn="l" defTabSz="914400" rtl="0" latinLnBrk="0">
        <a:lnSpc>
          <a:spcPct val="100000"/>
        </a:lnSpc>
        <a:spcBef>
          <a:spcPts val="1200"/>
        </a:spcBef>
        <a:spcAft>
          <a:spcPts val="0"/>
        </a:spcAft>
        <a:buClrTx/>
        <a:buSzTx/>
        <a:buFontTx/>
        <a:buNone/>
        <a:tabLst/>
        <a:defRPr b="0" baseline="0" cap="all" i="0" spc="200" strike="noStrike" sz="2400" u="none">
          <a:solidFill>
            <a:srgbClr val="000000"/>
          </a:solidFill>
          <a:uFillTx/>
          <a:latin typeface="+mj-lt"/>
          <a:ea typeface="+mj-ea"/>
          <a:cs typeface="+mj-cs"/>
          <a:sym typeface="Calibri"/>
        </a:defRPr>
      </a:lvl4pPr>
      <a:lvl5pPr marL="0" marR="0" indent="0" algn="l" defTabSz="914400" rtl="0" latinLnBrk="0">
        <a:lnSpc>
          <a:spcPct val="100000"/>
        </a:lnSpc>
        <a:spcBef>
          <a:spcPts val="1200"/>
        </a:spcBef>
        <a:spcAft>
          <a:spcPts val="0"/>
        </a:spcAft>
        <a:buClrTx/>
        <a:buSzTx/>
        <a:buFontTx/>
        <a:buNone/>
        <a:tabLst/>
        <a:defRPr b="0" baseline="0" cap="all" i="0" spc="200" strike="noStrike" sz="2400" u="none">
          <a:solidFill>
            <a:srgbClr val="000000"/>
          </a:solidFill>
          <a:uFillTx/>
          <a:latin typeface="+mj-lt"/>
          <a:ea typeface="+mj-ea"/>
          <a:cs typeface="+mj-cs"/>
          <a:sym typeface="Calibri"/>
        </a:defRPr>
      </a:lvl5pPr>
      <a:lvl6pPr marL="1263285" marR="0" indent="-391885" algn="l" defTabSz="914400" rtl="0" latinLnBrk="0">
        <a:lnSpc>
          <a:spcPct val="100000"/>
        </a:lnSpc>
        <a:spcBef>
          <a:spcPts val="1200"/>
        </a:spcBef>
        <a:spcAft>
          <a:spcPts val="0"/>
        </a:spcAft>
        <a:buClrTx/>
        <a:buSzPct val="100000"/>
        <a:buFontTx/>
        <a:buChar char="◦"/>
        <a:tabLst/>
        <a:defRPr b="0" baseline="0" cap="all" i="0" spc="200" strike="noStrike" sz="2400" u="none">
          <a:solidFill>
            <a:srgbClr val="000000"/>
          </a:solidFill>
          <a:uFillTx/>
          <a:latin typeface="+mj-lt"/>
          <a:ea typeface="+mj-ea"/>
          <a:cs typeface="+mj-cs"/>
          <a:sym typeface="Calibri"/>
        </a:defRPr>
      </a:lvl6pPr>
      <a:lvl7pPr marL="1463285" marR="0" indent="-391885" algn="l" defTabSz="914400" rtl="0" latinLnBrk="0">
        <a:lnSpc>
          <a:spcPct val="100000"/>
        </a:lnSpc>
        <a:spcBef>
          <a:spcPts val="1200"/>
        </a:spcBef>
        <a:spcAft>
          <a:spcPts val="0"/>
        </a:spcAft>
        <a:buClrTx/>
        <a:buSzPct val="100000"/>
        <a:buFontTx/>
        <a:buChar char="◦"/>
        <a:tabLst/>
        <a:defRPr b="0" baseline="0" cap="all" i="0" spc="200" strike="noStrike" sz="2400" u="none">
          <a:solidFill>
            <a:srgbClr val="000000"/>
          </a:solidFill>
          <a:uFillTx/>
          <a:latin typeface="+mj-lt"/>
          <a:ea typeface="+mj-ea"/>
          <a:cs typeface="+mj-cs"/>
          <a:sym typeface="Calibri"/>
        </a:defRPr>
      </a:lvl7pPr>
      <a:lvl8pPr marL="1663285" marR="0" indent="-391885" algn="l" defTabSz="914400" rtl="0" latinLnBrk="0">
        <a:lnSpc>
          <a:spcPct val="100000"/>
        </a:lnSpc>
        <a:spcBef>
          <a:spcPts val="1200"/>
        </a:spcBef>
        <a:spcAft>
          <a:spcPts val="0"/>
        </a:spcAft>
        <a:buClrTx/>
        <a:buSzPct val="100000"/>
        <a:buFontTx/>
        <a:buChar char="◦"/>
        <a:tabLst/>
        <a:defRPr b="0" baseline="0" cap="all" i="0" spc="200" strike="noStrike" sz="2400" u="none">
          <a:solidFill>
            <a:srgbClr val="000000"/>
          </a:solidFill>
          <a:uFillTx/>
          <a:latin typeface="+mj-lt"/>
          <a:ea typeface="+mj-ea"/>
          <a:cs typeface="+mj-cs"/>
          <a:sym typeface="Calibri"/>
        </a:defRPr>
      </a:lvl8pPr>
      <a:lvl9pPr marL="1863285" marR="0" indent="-391885" algn="l" defTabSz="914400" rtl="0" latinLnBrk="0">
        <a:lnSpc>
          <a:spcPct val="100000"/>
        </a:lnSpc>
        <a:spcBef>
          <a:spcPts val="1200"/>
        </a:spcBef>
        <a:spcAft>
          <a:spcPts val="0"/>
        </a:spcAft>
        <a:buClrTx/>
        <a:buSzPct val="100000"/>
        <a:buFontTx/>
        <a:buChar char="◦"/>
        <a:tabLst/>
        <a:defRPr b="0" baseline="0" cap="all" i="0" spc="200" strike="noStrike" sz="2400" u="none">
          <a:solidFill>
            <a:srgbClr val="000000"/>
          </a:solidFill>
          <a:uFillTx/>
          <a:latin typeface="+mj-lt"/>
          <a:ea typeface="+mj-ea"/>
          <a:cs typeface="+mj-cs"/>
          <a:sym typeface="Calibri"/>
        </a:defRPr>
      </a:lvl9pPr>
    </p:bodyStyle>
    <p:otherStyle>
      <a:lvl1pPr marL="0" marR="0" indent="0" algn="l"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1pPr>
      <a:lvl2pPr marL="0" marR="0" indent="0" algn="l"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2pPr>
      <a:lvl3pPr marL="0" marR="0" indent="0" algn="l"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3pPr>
      <a:lvl4pPr marL="0" marR="0" indent="0" algn="l"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4pPr>
      <a:lvl5pPr marL="0" marR="0" indent="0" algn="l"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5pPr>
      <a:lvl6pPr marL="0" marR="0" indent="0" algn="l"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6pPr>
      <a:lvl7pPr marL="0" marR="0" indent="0" algn="l"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7pPr>
      <a:lvl8pPr marL="0" marR="0" indent="0" algn="l"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8pPr>
      <a:lvl9pPr marL="0" marR="0" indent="0" algn="l"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g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 Id="rId3" Type="http://schemas.openxmlformats.org/officeDocument/2006/relationships/image" Target="../media/image1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5.tif"/><Relationship Id="rId4" Type="http://schemas.openxmlformats.org/officeDocument/2006/relationships/image" Target="../media/image12.png"/><Relationship Id="rId5" Type="http://schemas.openxmlformats.org/officeDocument/2006/relationships/image" Target="../media/image6.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theverge.com/2019/4/13/18309459/openai-five-dota-2-finals-ai-bot-competition-og-e-sports-the-international-champion" TargetMode="External"/><Relationship Id="rId3"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Rectangle"/>
          <p:cNvSpPr/>
          <p:nvPr/>
        </p:nvSpPr>
        <p:spPr>
          <a:xfrm>
            <a:off x="-38271" y="-14871"/>
            <a:ext cx="12268542" cy="4500276"/>
          </a:xfrm>
          <a:prstGeom prst="rect">
            <a:avLst/>
          </a:prstGeom>
          <a:solidFill>
            <a:schemeClr val="accent1"/>
          </a:solidFill>
          <a:ln w="12700">
            <a:miter lim="400000"/>
          </a:ln>
        </p:spPr>
        <p:txBody>
          <a:bodyPr lIns="45718" tIns="45718" rIns="45718" bIns="45718" anchor="ctr"/>
          <a:lstStyle/>
          <a:p>
            <a:pPr>
              <a:defRPr sz="1800">
                <a:solidFill>
                  <a:srgbClr val="FFFFFF"/>
                </a:solidFill>
              </a:defRPr>
            </a:pPr>
          </a:p>
        </p:txBody>
      </p:sp>
      <p:sp>
        <p:nvSpPr>
          <p:cNvPr id="118" name="Characters Behaviors in Video game  Using Reinforcement Learning"/>
          <p:cNvSpPr txBox="1"/>
          <p:nvPr>
            <p:ph type="ctrTitle"/>
          </p:nvPr>
        </p:nvSpPr>
        <p:spPr>
          <a:xfrm>
            <a:off x="1097280" y="505369"/>
            <a:ext cx="10058401" cy="3566160"/>
          </a:xfrm>
          <a:prstGeom prst="rect">
            <a:avLst/>
          </a:prstGeom>
        </p:spPr>
        <p:txBody>
          <a:bodyPr/>
          <a:lstStyle>
            <a:lvl1pPr algn="ctr">
              <a:defRPr>
                <a:solidFill>
                  <a:srgbClr val="FFFFFF"/>
                </a:solidFill>
              </a:defRPr>
            </a:lvl1pPr>
          </a:lstStyle>
          <a:p>
            <a:pPr/>
            <a:r>
              <a:t>Characters Behaviors in Video game  Using Reinforcement Learning</a:t>
            </a:r>
          </a:p>
        </p:txBody>
      </p:sp>
      <p:sp>
        <p:nvSpPr>
          <p:cNvPr id="119" name="Surachet Yaitammasan 59070180…"/>
          <p:cNvSpPr txBox="1"/>
          <p:nvPr>
            <p:ph type="subTitle" sz="half" idx="1"/>
          </p:nvPr>
        </p:nvSpPr>
        <p:spPr>
          <a:xfrm>
            <a:off x="1202585" y="4585437"/>
            <a:ext cx="10058401" cy="1711018"/>
          </a:xfrm>
          <a:prstGeom prst="rect">
            <a:avLst/>
          </a:prstGeom>
        </p:spPr>
        <p:txBody>
          <a:bodyPr/>
          <a:lstStyle/>
          <a:p>
            <a:pPr algn="r">
              <a:lnSpc>
                <a:spcPct val="90000"/>
              </a:lnSpc>
              <a:defRPr spc="100" sz="2000"/>
            </a:pPr>
            <a:r>
              <a:t>Surachet Yaitammasan 59070180</a:t>
            </a:r>
            <a:endParaRPr spc="166"/>
          </a:p>
          <a:p>
            <a:pPr algn="r">
              <a:lnSpc>
                <a:spcPct val="90000"/>
              </a:lnSpc>
              <a:defRPr spc="100" sz="2000"/>
            </a:pPr>
            <a:r>
              <a:t>Akarapon Akarasuri 59070189</a:t>
            </a:r>
            <a:endParaRPr spc="166"/>
          </a:p>
          <a:p>
            <a:pPr algn="r">
              <a:lnSpc>
                <a:spcPct val="90000"/>
              </a:lnSpc>
              <a:defRPr spc="100" sz="2000"/>
            </a:pPr>
            <a:r>
              <a:t>Assist.prof.dr.Samart Moodleah</a:t>
            </a:r>
            <a:endParaRPr spc="166"/>
          </a:p>
          <a:p>
            <a:pPr algn="r">
              <a:lnSpc>
                <a:spcPct val="90000"/>
              </a:lnSpc>
              <a:defRPr spc="100" sz="2000"/>
            </a:pPr>
            <a:r>
              <a:t>Assist.prof.dr.supannada chotipant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Rectangle 6"/>
          <p:cNvSpPr/>
          <p:nvPr/>
        </p:nvSpPr>
        <p:spPr>
          <a:xfrm>
            <a:off x="3175" y="6400800"/>
            <a:ext cx="12188825" cy="457200"/>
          </a:xfrm>
          <a:prstGeom prst="rect">
            <a:avLst/>
          </a:prstGeom>
          <a:solidFill>
            <a:srgbClr val="262626"/>
          </a:solidFill>
          <a:ln w="12700">
            <a:miter lim="400000"/>
          </a:ln>
        </p:spPr>
        <p:txBody>
          <a:bodyPr lIns="45718" tIns="45718" rIns="45718" bIns="45718"/>
          <a:lstStyle/>
          <a:p>
            <a:pPr>
              <a:defRPr sz="1800"/>
            </a:pPr>
          </a:p>
        </p:txBody>
      </p:sp>
      <p:sp>
        <p:nvSpPr>
          <p:cNvPr id="207" name="Straight Connector 8"/>
          <p:cNvSpPr/>
          <p:nvPr/>
        </p:nvSpPr>
        <p:spPr>
          <a:xfrm>
            <a:off x="1207657" y="4474740"/>
            <a:ext cx="9875523" cy="1"/>
          </a:xfrm>
          <a:prstGeom prst="line">
            <a:avLst/>
          </a:prstGeom>
          <a:ln w="12700">
            <a:solidFill>
              <a:srgbClr val="404040"/>
            </a:solidFill>
          </a:ln>
        </p:spPr>
        <p:txBody>
          <a:bodyPr lIns="45718" tIns="45718" rIns="45718" bIns="45718"/>
          <a:lstStyle/>
          <a:p>
            <a:pPr/>
          </a:p>
        </p:txBody>
      </p:sp>
      <p:sp>
        <p:nvSpPr>
          <p:cNvPr id="208" name="Rectangle 10"/>
          <p:cNvSpPr/>
          <p:nvPr/>
        </p:nvSpPr>
        <p:spPr>
          <a:xfrm>
            <a:off x="1506" y="0"/>
            <a:ext cx="12192003" cy="6858000"/>
          </a:xfrm>
          <a:prstGeom prst="rect">
            <a:avLst/>
          </a:prstGeom>
          <a:solidFill>
            <a:schemeClr val="accent1"/>
          </a:solidFill>
          <a:ln w="12700">
            <a:miter lim="400000"/>
          </a:ln>
        </p:spPr>
        <p:txBody>
          <a:bodyPr lIns="45718" tIns="45718" rIns="45718" bIns="45718" anchor="ctr"/>
          <a:lstStyle/>
          <a:p>
            <a:pPr algn="ctr">
              <a:defRPr sz="1800">
                <a:solidFill>
                  <a:srgbClr val="FFFFFF"/>
                </a:solidFill>
              </a:defRPr>
            </a:pPr>
          </a:p>
        </p:txBody>
      </p:sp>
      <p:sp>
        <p:nvSpPr>
          <p:cNvPr id="209" name="TextBox 1"/>
          <p:cNvSpPr txBox="1"/>
          <p:nvPr/>
        </p:nvSpPr>
        <p:spPr>
          <a:xfrm>
            <a:off x="1143000" y="758951"/>
            <a:ext cx="9966960" cy="38921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spcBef>
                <a:spcPts val="600"/>
              </a:spcBef>
              <a:defRPr spc="-100" sz="9600">
                <a:solidFill>
                  <a:srgbClr val="FFFFFF"/>
                </a:solidFill>
                <a:latin typeface="Calibri Light"/>
                <a:ea typeface="Calibri Light"/>
                <a:cs typeface="Calibri Light"/>
                <a:sym typeface="Calibri Light"/>
              </a:defRPr>
            </a:lvl1pPr>
          </a:lstStyle>
          <a:p>
            <a:pPr/>
            <a:r>
              <a:t>Tools</a:t>
            </a:r>
          </a:p>
        </p:txBody>
      </p:sp>
      <p:sp>
        <p:nvSpPr>
          <p:cNvPr id="210" name="Rectangle 12"/>
          <p:cNvSpPr/>
          <p:nvPr/>
        </p:nvSpPr>
        <p:spPr>
          <a:xfrm>
            <a:off x="1505" y="4953000"/>
            <a:ext cx="12188956" cy="1905000"/>
          </a:xfrm>
          <a:prstGeom prst="rect">
            <a:avLst/>
          </a:prstGeom>
          <a:solidFill>
            <a:srgbClr val="262626"/>
          </a:solidFill>
          <a:ln w="12700">
            <a:miter lim="400000"/>
          </a:ln>
        </p:spPr>
        <p:txBody>
          <a:bodyPr lIns="45718" tIns="45718" rIns="45718" bIns="45718"/>
          <a:lstStyle/>
          <a:p>
            <a:pPr>
              <a:defRPr sz="1800"/>
            </a:pP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Rectangle 70"/>
          <p:cNvSpPr/>
          <p:nvPr/>
        </p:nvSpPr>
        <p:spPr>
          <a:xfrm>
            <a:off x="3175" y="6400800"/>
            <a:ext cx="12188825" cy="457200"/>
          </a:xfrm>
          <a:prstGeom prst="rect">
            <a:avLst/>
          </a:prstGeom>
          <a:solidFill>
            <a:srgbClr val="262626"/>
          </a:solidFill>
          <a:ln w="12700">
            <a:miter lim="400000"/>
          </a:ln>
        </p:spPr>
        <p:txBody>
          <a:bodyPr lIns="45718" tIns="45718" rIns="45718" bIns="45718"/>
          <a:lstStyle/>
          <a:p>
            <a:pPr>
              <a:defRPr sz="1800"/>
            </a:pPr>
          </a:p>
        </p:txBody>
      </p:sp>
      <p:sp>
        <p:nvSpPr>
          <p:cNvPr id="213" name="Straight Connector 72"/>
          <p:cNvSpPr/>
          <p:nvPr/>
        </p:nvSpPr>
        <p:spPr>
          <a:xfrm>
            <a:off x="1207657" y="4474740"/>
            <a:ext cx="9875523" cy="1"/>
          </a:xfrm>
          <a:prstGeom prst="line">
            <a:avLst/>
          </a:prstGeom>
          <a:ln w="12700">
            <a:solidFill>
              <a:srgbClr val="404040"/>
            </a:solidFill>
          </a:ln>
        </p:spPr>
        <p:txBody>
          <a:bodyPr lIns="45718" tIns="45718" rIns="45718" bIns="45718"/>
          <a:lstStyle/>
          <a:p>
            <a:pPr/>
          </a:p>
        </p:txBody>
      </p:sp>
      <p:sp>
        <p:nvSpPr>
          <p:cNvPr id="214" name="Rectangle 7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sz="1800">
                <a:solidFill>
                  <a:srgbClr val="FFFFFF"/>
                </a:solidFill>
              </a:defRPr>
            </a:pPr>
          </a:p>
        </p:txBody>
      </p:sp>
      <p:sp>
        <p:nvSpPr>
          <p:cNvPr id="215" name="Rectangle 76"/>
          <p:cNvSpPr/>
          <p:nvPr/>
        </p:nvSpPr>
        <p:spPr>
          <a:xfrm>
            <a:off x="-6220" y="0"/>
            <a:ext cx="5193821" cy="6858000"/>
          </a:xfrm>
          <a:prstGeom prst="rect">
            <a:avLst/>
          </a:prstGeom>
          <a:solidFill>
            <a:srgbClr val="262626"/>
          </a:solidFill>
          <a:ln w="12700">
            <a:miter lim="400000"/>
          </a:ln>
        </p:spPr>
        <p:txBody>
          <a:bodyPr lIns="45718" tIns="45718" rIns="45718" bIns="45718"/>
          <a:lstStyle/>
          <a:p>
            <a:pPr>
              <a:defRPr sz="1800"/>
            </a:pPr>
          </a:p>
        </p:txBody>
      </p:sp>
      <p:sp>
        <p:nvSpPr>
          <p:cNvPr id="216" name="TextBox 1"/>
          <p:cNvSpPr txBox="1"/>
          <p:nvPr/>
        </p:nvSpPr>
        <p:spPr>
          <a:xfrm>
            <a:off x="481587" y="640081"/>
            <a:ext cx="4318001" cy="286269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spcBef>
                <a:spcPts val="600"/>
              </a:spcBef>
              <a:defRPr spc="-100" sz="3400">
                <a:solidFill>
                  <a:srgbClr val="FFFFFF"/>
                </a:solidFill>
                <a:latin typeface="Calibri Light"/>
                <a:ea typeface="Calibri Light"/>
                <a:cs typeface="Calibri Light"/>
                <a:sym typeface="Calibri Light"/>
              </a:defRPr>
            </a:lvl1pPr>
          </a:lstStyle>
          <a:p>
            <a:pPr/>
            <a:r>
              <a:t>Gym : toolkit for developing and comparing reinforcement learning algorithms</a:t>
            </a:r>
          </a:p>
        </p:txBody>
      </p:sp>
      <p:sp>
        <p:nvSpPr>
          <p:cNvPr id="217" name="Straight Connector 78"/>
          <p:cNvSpPr/>
          <p:nvPr/>
        </p:nvSpPr>
        <p:spPr>
          <a:xfrm>
            <a:off x="573852" y="3663648"/>
            <a:ext cx="4033678" cy="1"/>
          </a:xfrm>
          <a:prstGeom prst="line">
            <a:avLst/>
          </a:prstGeom>
          <a:ln w="19050">
            <a:solidFill>
              <a:schemeClr val="accent1"/>
            </a:solidFill>
          </a:ln>
        </p:spPr>
        <p:txBody>
          <a:bodyPr lIns="45718" tIns="45718" rIns="45718" bIns="45718"/>
          <a:lstStyle/>
          <a:p>
            <a:pPr/>
          </a:p>
        </p:txBody>
      </p:sp>
      <p:pic>
        <p:nvPicPr>
          <p:cNvPr id="218" name="Picture 2" descr="Picture 2"/>
          <p:cNvPicPr>
            <a:picLocks noChangeAspect="0"/>
          </p:cNvPicPr>
          <p:nvPr/>
        </p:nvPicPr>
        <p:blipFill>
          <a:blip r:embed="rId2">
            <a:extLst/>
          </a:blip>
          <a:stretch>
            <a:fillRect/>
          </a:stretch>
        </p:blipFill>
        <p:spPr>
          <a:xfrm>
            <a:off x="5361921" y="1969907"/>
            <a:ext cx="6275669" cy="291818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Rectangle 70"/>
          <p:cNvSpPr/>
          <p:nvPr/>
        </p:nvSpPr>
        <p:spPr>
          <a:xfrm>
            <a:off x="3175" y="6400800"/>
            <a:ext cx="12188825" cy="457200"/>
          </a:xfrm>
          <a:prstGeom prst="rect">
            <a:avLst/>
          </a:prstGeom>
          <a:solidFill>
            <a:srgbClr val="262626"/>
          </a:solidFill>
          <a:ln w="12700">
            <a:miter lim="400000"/>
          </a:ln>
        </p:spPr>
        <p:txBody>
          <a:bodyPr lIns="45718" tIns="45718" rIns="45718" bIns="45718"/>
          <a:lstStyle/>
          <a:p>
            <a:pPr>
              <a:defRPr sz="1800"/>
            </a:pPr>
          </a:p>
        </p:txBody>
      </p:sp>
      <p:sp>
        <p:nvSpPr>
          <p:cNvPr id="221" name="Straight Connector 72"/>
          <p:cNvSpPr/>
          <p:nvPr/>
        </p:nvSpPr>
        <p:spPr>
          <a:xfrm>
            <a:off x="1207657" y="4474740"/>
            <a:ext cx="9875523" cy="1"/>
          </a:xfrm>
          <a:prstGeom prst="line">
            <a:avLst/>
          </a:prstGeom>
          <a:ln w="12700">
            <a:solidFill>
              <a:srgbClr val="404040"/>
            </a:solidFill>
          </a:ln>
        </p:spPr>
        <p:txBody>
          <a:bodyPr lIns="45718" tIns="45718" rIns="45718" bIns="45718"/>
          <a:lstStyle/>
          <a:p>
            <a:pPr/>
          </a:p>
        </p:txBody>
      </p:sp>
      <p:sp>
        <p:nvSpPr>
          <p:cNvPr id="222" name="Rectangle 7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sz="1800">
                <a:solidFill>
                  <a:srgbClr val="FFFFFF"/>
                </a:solidFill>
              </a:defRPr>
            </a:pPr>
          </a:p>
        </p:txBody>
      </p:sp>
      <p:sp>
        <p:nvSpPr>
          <p:cNvPr id="223" name="Rectangle 76"/>
          <p:cNvSpPr/>
          <p:nvPr/>
        </p:nvSpPr>
        <p:spPr>
          <a:xfrm>
            <a:off x="-6220" y="0"/>
            <a:ext cx="5193821" cy="6858000"/>
          </a:xfrm>
          <a:prstGeom prst="rect">
            <a:avLst/>
          </a:prstGeom>
          <a:solidFill>
            <a:srgbClr val="262626"/>
          </a:solidFill>
          <a:ln w="12700">
            <a:miter lim="400000"/>
          </a:ln>
        </p:spPr>
        <p:txBody>
          <a:bodyPr lIns="45718" tIns="45718" rIns="45718" bIns="45718"/>
          <a:lstStyle/>
          <a:p>
            <a:pPr>
              <a:defRPr sz="1800"/>
            </a:pPr>
          </a:p>
        </p:txBody>
      </p:sp>
      <p:sp>
        <p:nvSpPr>
          <p:cNvPr id="224" name="TextBox 1"/>
          <p:cNvSpPr txBox="1"/>
          <p:nvPr/>
        </p:nvSpPr>
        <p:spPr>
          <a:xfrm>
            <a:off x="364905" y="640081"/>
            <a:ext cx="4312400" cy="286269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defRPr sz="3000">
                <a:solidFill>
                  <a:srgbClr val="FFFFFF"/>
                </a:solidFill>
                <a:latin typeface="Apple SD 산돌고딕 Neo 일반체"/>
                <a:ea typeface="Apple SD 산돌고딕 Neo 일반체"/>
                <a:cs typeface="Apple SD 산돌고딕 Neo 일반체"/>
                <a:sym typeface="Apple SD 산돌고딕 Neo 일반체"/>
              </a:defRPr>
            </a:lvl1pPr>
          </a:lstStyle>
          <a:p>
            <a:pPr/>
            <a:r>
              <a:t>Gym Retro: turns classic video games into Gym environments for reinforcement learning</a:t>
            </a:r>
          </a:p>
        </p:txBody>
      </p:sp>
      <p:sp>
        <p:nvSpPr>
          <p:cNvPr id="225" name="Straight Connector 78"/>
          <p:cNvSpPr/>
          <p:nvPr/>
        </p:nvSpPr>
        <p:spPr>
          <a:xfrm>
            <a:off x="622795" y="3985584"/>
            <a:ext cx="3383283" cy="3"/>
          </a:xfrm>
          <a:prstGeom prst="line">
            <a:avLst/>
          </a:prstGeom>
          <a:ln w="19050">
            <a:solidFill>
              <a:schemeClr val="accent1"/>
            </a:solidFill>
          </a:ln>
        </p:spPr>
        <p:txBody>
          <a:bodyPr lIns="45718" tIns="45718" rIns="45718" bIns="45718"/>
          <a:lstStyle/>
          <a:p>
            <a:pPr/>
          </a:p>
        </p:txBody>
      </p:sp>
      <p:pic>
        <p:nvPicPr>
          <p:cNvPr id="226" name="Picture 2" descr="Picture 2"/>
          <p:cNvPicPr>
            <a:picLocks noChangeAspect="1"/>
          </p:cNvPicPr>
          <p:nvPr/>
        </p:nvPicPr>
        <p:blipFill>
          <a:blip r:embed="rId2">
            <a:extLst/>
          </a:blip>
          <a:stretch>
            <a:fillRect/>
          </a:stretch>
        </p:blipFill>
        <p:spPr>
          <a:xfrm>
            <a:off x="5493701" y="1381037"/>
            <a:ext cx="6143890" cy="4095926"/>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eelOff" invX="1"/>
      </p:transition>
    </mc:Choice>
    <mc:Choice xmlns:p14="http://schemas.microsoft.com/office/powerpoint/2010/main" Requires="p14">
      <p:transition spd="med" advClick="1" p14:dur="1000">
        <p:wipe dir="l"/>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Rectangle 70"/>
          <p:cNvSpPr/>
          <p:nvPr/>
        </p:nvSpPr>
        <p:spPr>
          <a:xfrm>
            <a:off x="3175" y="6400800"/>
            <a:ext cx="12188825" cy="457200"/>
          </a:xfrm>
          <a:prstGeom prst="rect">
            <a:avLst/>
          </a:prstGeom>
          <a:solidFill>
            <a:srgbClr val="262626"/>
          </a:solidFill>
          <a:ln w="12700">
            <a:miter lim="400000"/>
          </a:ln>
        </p:spPr>
        <p:txBody>
          <a:bodyPr lIns="45718" tIns="45718" rIns="45718" bIns="45718"/>
          <a:lstStyle/>
          <a:p>
            <a:pPr>
              <a:defRPr sz="1800"/>
            </a:pPr>
          </a:p>
        </p:txBody>
      </p:sp>
      <p:sp>
        <p:nvSpPr>
          <p:cNvPr id="229" name="Straight Connector 72"/>
          <p:cNvSpPr/>
          <p:nvPr/>
        </p:nvSpPr>
        <p:spPr>
          <a:xfrm>
            <a:off x="1207657" y="4474740"/>
            <a:ext cx="9875523" cy="1"/>
          </a:xfrm>
          <a:prstGeom prst="line">
            <a:avLst/>
          </a:prstGeom>
          <a:ln w="12700">
            <a:solidFill>
              <a:srgbClr val="404040"/>
            </a:solidFill>
          </a:ln>
        </p:spPr>
        <p:txBody>
          <a:bodyPr lIns="45718" tIns="45718" rIns="45718" bIns="45718"/>
          <a:lstStyle/>
          <a:p>
            <a:pPr/>
          </a:p>
        </p:txBody>
      </p:sp>
      <p:grpSp>
        <p:nvGrpSpPr>
          <p:cNvPr id="232" name="Rectangle 74"/>
          <p:cNvGrpSpPr/>
          <p:nvPr/>
        </p:nvGrpSpPr>
        <p:grpSpPr>
          <a:xfrm>
            <a:off x="0" y="0"/>
            <a:ext cx="12192000" cy="6858000"/>
            <a:chOff x="0" y="0"/>
            <a:chExt cx="12192000" cy="6858000"/>
          </a:xfrm>
        </p:grpSpPr>
        <p:sp>
          <p:nvSpPr>
            <p:cNvPr id="230" name="Rectangle"/>
            <p:cNvSpPr/>
            <p:nvPr/>
          </p:nvSpPr>
          <p:spPr>
            <a:xfrm>
              <a:off x="0" y="0"/>
              <a:ext cx="12192000" cy="6858000"/>
            </a:xfrm>
            <a:prstGeom prst="rect">
              <a:avLst/>
            </a:prstGeom>
            <a:solidFill>
              <a:srgbClr val="FFFFFF"/>
            </a:solidFill>
            <a:ln w="12700" cap="flat">
              <a:noFill/>
              <a:miter lim="400000"/>
            </a:ln>
            <a:effectLst/>
          </p:spPr>
          <p:txBody>
            <a:bodyPr wrap="square" lIns="45718" tIns="45718" rIns="45718" bIns="45718" numCol="1" anchor="ctr">
              <a:noAutofit/>
            </a:bodyPr>
            <a:lstStyle/>
            <a:p>
              <a:pPr algn="ctr">
                <a:defRPr sz="1800">
                  <a:solidFill>
                    <a:srgbClr val="FFFFFF"/>
                  </a:solidFill>
                </a:defRPr>
              </a:pPr>
            </a:p>
          </p:txBody>
        </p:sp>
        <p:sp>
          <p:nvSpPr>
            <p:cNvPr id="231" name="W"/>
            <p:cNvSpPr txBox="1"/>
            <p:nvPr/>
          </p:nvSpPr>
          <p:spPr>
            <a:xfrm>
              <a:off x="0" y="3262457"/>
              <a:ext cx="12192000"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800">
                  <a:solidFill>
                    <a:srgbClr val="FFFFFF"/>
                  </a:solidFill>
                </a:defRPr>
              </a:lvl1pPr>
            </a:lstStyle>
            <a:p>
              <a:pPr/>
              <a:r>
                <a:t>W</a:t>
              </a:r>
            </a:p>
          </p:txBody>
        </p:sp>
      </p:grpSp>
      <p:sp>
        <p:nvSpPr>
          <p:cNvPr id="233" name="Rectangle 76"/>
          <p:cNvSpPr/>
          <p:nvPr/>
        </p:nvSpPr>
        <p:spPr>
          <a:xfrm>
            <a:off x="-6220" y="0"/>
            <a:ext cx="5193821" cy="6858000"/>
          </a:xfrm>
          <a:prstGeom prst="rect">
            <a:avLst/>
          </a:prstGeom>
          <a:solidFill>
            <a:srgbClr val="262626"/>
          </a:solidFill>
          <a:ln w="12700">
            <a:miter lim="400000"/>
          </a:ln>
        </p:spPr>
        <p:txBody>
          <a:bodyPr lIns="45718" tIns="45718" rIns="45718" bIns="45718"/>
          <a:lstStyle/>
          <a:p>
            <a:pPr>
              <a:defRPr sz="1800"/>
            </a:pPr>
          </a:p>
        </p:txBody>
      </p:sp>
      <p:sp>
        <p:nvSpPr>
          <p:cNvPr id="234" name="TextBox 1"/>
          <p:cNvSpPr txBox="1"/>
          <p:nvPr/>
        </p:nvSpPr>
        <p:spPr>
          <a:xfrm>
            <a:off x="481586" y="640081"/>
            <a:ext cx="4318001" cy="286269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a:defRPr sz="3600">
                <a:solidFill>
                  <a:srgbClr val="FFFFFF"/>
                </a:solidFill>
                <a:latin typeface="Apple SD 산돌고딕 Neo 일반체"/>
                <a:ea typeface="Apple SD 산돌고딕 Neo 일반체"/>
                <a:cs typeface="Apple SD 산돌고딕 Neo 일반체"/>
                <a:sym typeface="Apple SD 산돌고딕 Neo 일반체"/>
              </a:defRPr>
            </a:pPr>
            <a:r>
              <a:t>TensorFlow:</a:t>
            </a:r>
          </a:p>
          <a:p>
            <a:pPr>
              <a:defRPr sz="3600">
                <a:solidFill>
                  <a:srgbClr val="FFFFFF"/>
                </a:solidFill>
                <a:latin typeface="Apple SD 산돌고딕 Neo 일반체"/>
                <a:ea typeface="Apple SD 산돌고딕 Neo 일반체"/>
                <a:cs typeface="Apple SD 산돌고딕 Neo 일반체"/>
                <a:sym typeface="Apple SD 산돌고딕 Neo 일반체"/>
              </a:defRPr>
            </a:pPr>
            <a:r>
              <a:t>end-to-end open source platform for machine learning</a:t>
            </a:r>
          </a:p>
        </p:txBody>
      </p:sp>
      <p:sp>
        <p:nvSpPr>
          <p:cNvPr id="235" name="Straight Connector 78"/>
          <p:cNvSpPr/>
          <p:nvPr/>
        </p:nvSpPr>
        <p:spPr>
          <a:xfrm>
            <a:off x="573852" y="3663648"/>
            <a:ext cx="4033678" cy="1"/>
          </a:xfrm>
          <a:prstGeom prst="line">
            <a:avLst/>
          </a:prstGeom>
          <a:ln w="19050">
            <a:solidFill>
              <a:schemeClr val="accent1"/>
            </a:solidFill>
          </a:ln>
        </p:spPr>
        <p:txBody>
          <a:bodyPr lIns="45718" tIns="45718" rIns="45718" bIns="45718"/>
          <a:lstStyle/>
          <a:p>
            <a:pPr/>
          </a:p>
        </p:txBody>
      </p:sp>
      <p:pic>
        <p:nvPicPr>
          <p:cNvPr id="236" name="Picture 2" descr="Picture 2"/>
          <p:cNvPicPr>
            <a:picLocks noChangeAspect="1"/>
          </p:cNvPicPr>
          <p:nvPr/>
        </p:nvPicPr>
        <p:blipFill>
          <a:blip r:embed="rId2">
            <a:extLst/>
          </a:blip>
          <a:stretch>
            <a:fillRect/>
          </a:stretch>
        </p:blipFill>
        <p:spPr>
          <a:xfrm>
            <a:off x="5480274" y="1410887"/>
            <a:ext cx="6437935" cy="3621338"/>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eelOff" invX="1"/>
      </p:transition>
    </mc:Choice>
    <mc:Choice xmlns:p14="http://schemas.microsoft.com/office/powerpoint/2010/main" Requires="p14">
      <p:transition spd="med" advClick="1" p14:dur="1000">
        <p:wipe dir="l"/>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Rectangle 6"/>
          <p:cNvSpPr/>
          <p:nvPr/>
        </p:nvSpPr>
        <p:spPr>
          <a:xfrm>
            <a:off x="3175" y="6400800"/>
            <a:ext cx="12188825" cy="457200"/>
          </a:xfrm>
          <a:prstGeom prst="rect">
            <a:avLst/>
          </a:prstGeom>
          <a:solidFill>
            <a:srgbClr val="262626"/>
          </a:solidFill>
          <a:ln w="12700">
            <a:miter lim="400000"/>
          </a:ln>
        </p:spPr>
        <p:txBody>
          <a:bodyPr lIns="45718" tIns="45718" rIns="45718" bIns="45718"/>
          <a:lstStyle/>
          <a:p>
            <a:pPr>
              <a:defRPr sz="1800"/>
            </a:pPr>
          </a:p>
        </p:txBody>
      </p:sp>
      <p:sp>
        <p:nvSpPr>
          <p:cNvPr id="239" name="Straight Connector 8"/>
          <p:cNvSpPr/>
          <p:nvPr/>
        </p:nvSpPr>
        <p:spPr>
          <a:xfrm>
            <a:off x="1207657" y="4474740"/>
            <a:ext cx="9875523" cy="1"/>
          </a:xfrm>
          <a:prstGeom prst="line">
            <a:avLst/>
          </a:prstGeom>
          <a:ln w="12700">
            <a:solidFill>
              <a:srgbClr val="404040"/>
            </a:solidFill>
          </a:ln>
        </p:spPr>
        <p:txBody>
          <a:bodyPr lIns="45718" tIns="45718" rIns="45718" bIns="45718"/>
          <a:lstStyle/>
          <a:p>
            <a:pPr/>
          </a:p>
        </p:txBody>
      </p:sp>
      <p:sp>
        <p:nvSpPr>
          <p:cNvPr id="240" name="Rectangle 10"/>
          <p:cNvSpPr/>
          <p:nvPr/>
        </p:nvSpPr>
        <p:spPr>
          <a:xfrm>
            <a:off x="1506" y="0"/>
            <a:ext cx="12192003" cy="6858000"/>
          </a:xfrm>
          <a:prstGeom prst="rect">
            <a:avLst/>
          </a:prstGeom>
          <a:solidFill>
            <a:schemeClr val="accent1"/>
          </a:solidFill>
          <a:ln w="12700">
            <a:miter lim="400000"/>
          </a:ln>
        </p:spPr>
        <p:txBody>
          <a:bodyPr lIns="45718" tIns="45718" rIns="45718" bIns="45718" anchor="ctr"/>
          <a:lstStyle/>
          <a:p>
            <a:pPr algn="ctr">
              <a:defRPr sz="1800">
                <a:solidFill>
                  <a:srgbClr val="FFFFFF"/>
                </a:solidFill>
              </a:defRPr>
            </a:pPr>
          </a:p>
        </p:txBody>
      </p:sp>
      <p:sp>
        <p:nvSpPr>
          <p:cNvPr id="241" name="TextBox 1"/>
          <p:cNvSpPr txBox="1"/>
          <p:nvPr/>
        </p:nvSpPr>
        <p:spPr>
          <a:xfrm>
            <a:off x="1143000" y="758951"/>
            <a:ext cx="9966960" cy="38921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spcBef>
                <a:spcPts val="600"/>
              </a:spcBef>
              <a:defRPr spc="-100" sz="9600">
                <a:solidFill>
                  <a:srgbClr val="FFFFFF"/>
                </a:solidFill>
                <a:latin typeface="Calibri Light"/>
                <a:ea typeface="Calibri Light"/>
                <a:cs typeface="Calibri Light"/>
                <a:sym typeface="Calibri Light"/>
              </a:defRPr>
            </a:lvl1pPr>
          </a:lstStyle>
          <a:p>
            <a:pPr/>
            <a:r>
              <a:t>Reinforcement Learning Algorithms</a:t>
            </a:r>
          </a:p>
        </p:txBody>
      </p:sp>
      <p:sp>
        <p:nvSpPr>
          <p:cNvPr id="242" name="Rectangle 12"/>
          <p:cNvSpPr/>
          <p:nvPr/>
        </p:nvSpPr>
        <p:spPr>
          <a:xfrm>
            <a:off x="1505" y="4953000"/>
            <a:ext cx="12188956" cy="1905000"/>
          </a:xfrm>
          <a:prstGeom prst="rect">
            <a:avLst/>
          </a:prstGeom>
          <a:solidFill>
            <a:srgbClr val="262626"/>
          </a:solidFill>
          <a:ln w="12700">
            <a:miter lim="400000"/>
          </a:ln>
        </p:spPr>
        <p:txBody>
          <a:bodyPr lIns="45718" tIns="45718" rIns="45718" bIns="45718"/>
          <a:lstStyle/>
          <a:p>
            <a:pPr>
              <a:defRPr sz="1800"/>
            </a:pP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Title 1"/>
          <p:cNvSpPr txBox="1"/>
          <p:nvPr>
            <p:ph type="title"/>
          </p:nvPr>
        </p:nvSpPr>
        <p:spPr>
          <a:xfrm>
            <a:off x="643465" y="2633627"/>
            <a:ext cx="3517569" cy="1590746"/>
          </a:xfrm>
          <a:prstGeom prst="rect">
            <a:avLst/>
          </a:prstGeom>
        </p:spPr>
        <p:txBody>
          <a:bodyPr/>
          <a:lstStyle/>
          <a:p>
            <a:pPr>
              <a:defRPr spc="-100"/>
            </a:pPr>
            <a:r>
              <a:t>Reinforcement</a:t>
            </a:r>
            <a:br/>
            <a:r>
              <a:t>Learning</a:t>
            </a:r>
            <a:br/>
            <a:r>
              <a:t>Algorithms</a:t>
            </a:r>
          </a:p>
        </p:txBody>
      </p:sp>
      <p:sp>
        <p:nvSpPr>
          <p:cNvPr id="245" name="Text Placeholder 2"/>
          <p:cNvSpPr txBox="1"/>
          <p:nvPr>
            <p:ph type="body" sz="quarter" idx="1"/>
          </p:nvPr>
        </p:nvSpPr>
        <p:spPr>
          <a:xfrm>
            <a:off x="5555807" y="1198235"/>
            <a:ext cx="6194953" cy="1797238"/>
          </a:xfrm>
          <a:prstGeom prst="rect">
            <a:avLst/>
          </a:prstGeom>
        </p:spPr>
        <p:txBody>
          <a:bodyPr/>
          <a:lstStyle/>
          <a:p>
            <a:pPr marL="91439" indent="-91439">
              <a:lnSpc>
                <a:spcPct val="80000"/>
              </a:lnSpc>
              <a:defRPr sz="2500"/>
            </a:pPr>
            <a:r>
              <a:t>Q-Learning</a:t>
            </a:r>
            <a:endParaRPr sz="1800"/>
          </a:p>
          <a:p>
            <a:pPr marL="91439" indent="-91439">
              <a:lnSpc>
                <a:spcPct val="80000"/>
              </a:lnSpc>
              <a:defRPr sz="2500"/>
            </a:pPr>
            <a:r>
              <a:t>Deep Q-Network</a:t>
            </a:r>
            <a:endParaRPr sz="1800"/>
          </a:p>
          <a:p>
            <a:pPr marL="91439" indent="-91439">
              <a:lnSpc>
                <a:spcPct val="80000"/>
              </a:lnSpc>
              <a:defRPr sz="2500"/>
            </a:pPr>
            <a:r>
              <a:t>Double DQN</a:t>
            </a:r>
            <a:endParaRPr sz="1800"/>
          </a:p>
        </p:txBody>
      </p:sp>
      <p:sp>
        <p:nvSpPr>
          <p:cNvPr id="246" name="Straight Connector 8"/>
          <p:cNvSpPr/>
          <p:nvPr/>
        </p:nvSpPr>
        <p:spPr>
          <a:xfrm>
            <a:off x="5634875" y="1073973"/>
            <a:ext cx="6036817" cy="1"/>
          </a:xfrm>
          <a:prstGeom prst="line">
            <a:avLst/>
          </a:prstGeom>
          <a:ln w="15875">
            <a:solidFill>
              <a:schemeClr val="accent1"/>
            </a:solidFill>
          </a:ln>
        </p:spPr>
        <p:txBody>
          <a:bodyPr lIns="45718" tIns="45718" rIns="45718" bIns="45718"/>
          <a:lstStyle/>
          <a:p>
            <a:pPr/>
          </a:p>
        </p:txBody>
      </p:sp>
      <p:sp>
        <p:nvSpPr>
          <p:cNvPr id="247" name="TextBox 10"/>
          <p:cNvSpPr txBox="1"/>
          <p:nvPr/>
        </p:nvSpPr>
        <p:spPr>
          <a:xfrm>
            <a:off x="5555807" y="655620"/>
            <a:ext cx="3703604" cy="39246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latin typeface="+mn-lt"/>
                <a:ea typeface="+mn-ea"/>
                <a:cs typeface="+mn-cs"/>
                <a:sym typeface="Helvetica"/>
              </a:defRPr>
            </a:lvl1pPr>
          </a:lstStyle>
          <a:p>
            <a:pPr/>
            <a:r>
              <a:t>Valued-Based Algorithms</a:t>
            </a:r>
          </a:p>
        </p:txBody>
      </p:sp>
      <p:sp>
        <p:nvSpPr>
          <p:cNvPr id="248" name="Rectangle 11"/>
          <p:cNvSpPr txBox="1"/>
          <p:nvPr/>
        </p:nvSpPr>
        <p:spPr>
          <a:xfrm>
            <a:off x="5601527" y="3429000"/>
            <a:ext cx="3150801" cy="3924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atin typeface="+mn-lt"/>
                <a:ea typeface="+mn-ea"/>
                <a:cs typeface="+mn-cs"/>
                <a:sym typeface="Helvetica"/>
              </a:defRPr>
            </a:lvl1pPr>
          </a:lstStyle>
          <a:p>
            <a:pPr/>
            <a:r>
              <a:t>Policy-Based Algorithms</a:t>
            </a:r>
          </a:p>
        </p:txBody>
      </p:sp>
      <p:sp>
        <p:nvSpPr>
          <p:cNvPr id="249" name="Straight Connector 14"/>
          <p:cNvSpPr/>
          <p:nvPr/>
        </p:nvSpPr>
        <p:spPr>
          <a:xfrm>
            <a:off x="5634875" y="3849673"/>
            <a:ext cx="6036817" cy="1"/>
          </a:xfrm>
          <a:prstGeom prst="line">
            <a:avLst/>
          </a:prstGeom>
          <a:ln w="15875">
            <a:solidFill>
              <a:schemeClr val="accent1"/>
            </a:solidFill>
          </a:ln>
        </p:spPr>
        <p:txBody>
          <a:bodyPr lIns="45718" tIns="45718" rIns="45718" bIns="45718"/>
          <a:lstStyle/>
          <a:p>
            <a:pPr/>
          </a:p>
        </p:txBody>
      </p:sp>
      <p:sp>
        <p:nvSpPr>
          <p:cNvPr id="250" name="TextBox 15"/>
          <p:cNvSpPr txBox="1"/>
          <p:nvPr/>
        </p:nvSpPr>
        <p:spPr>
          <a:xfrm>
            <a:off x="5634875" y="3890664"/>
            <a:ext cx="6115885" cy="2301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Apple SD 산돌고딕 Neo 일반체"/>
                <a:ea typeface="Apple SD 산돌고딕 Neo 일반체"/>
                <a:cs typeface="Apple SD 산돌고딕 Neo 일반체"/>
                <a:sym typeface="Apple SD 산돌고딕 Neo 일반체"/>
              </a:defRPr>
            </a:pPr>
            <a:r>
              <a:t>Asynchronous Advantage Actor-Critic (A3C/A2C)</a:t>
            </a:r>
          </a:p>
          <a:p>
            <a:pPr>
              <a:defRPr>
                <a:latin typeface="Apple SD 산돌고딕 Neo 일반체"/>
                <a:ea typeface="Apple SD 산돌고딕 Neo 일반체"/>
                <a:cs typeface="Apple SD 산돌고딕 Neo 일반체"/>
                <a:sym typeface="Apple SD 산돌고딕 Neo 일반체"/>
              </a:defRPr>
            </a:pPr>
            <a:r>
              <a:t>Proximal Policy Optimization (PPO)</a:t>
            </a:r>
          </a:p>
          <a:p>
            <a:pPr>
              <a:defRPr>
                <a:latin typeface="Apple SD 산돌고딕 Neo 일반체"/>
                <a:ea typeface="Apple SD 산돌고딕 Neo 일반체"/>
                <a:cs typeface="Apple SD 산돌고딕 Neo 일반체"/>
                <a:sym typeface="Apple SD 산돌고딕 Neo 일반체"/>
              </a:defRPr>
            </a:pPr>
            <a:r>
              <a:t>Deep Deterministic Policy Gradient</a:t>
            </a:r>
          </a:p>
          <a:p>
            <a:pPr>
              <a:defRPr>
                <a:latin typeface="Apple SD 산돌고딕 Neo 일반체"/>
                <a:ea typeface="Apple SD 산돌고딕 Neo 일반체"/>
                <a:cs typeface="Apple SD 산돌고딕 Neo 일반체"/>
                <a:sym typeface="Apple SD 산돌고딕 Neo 일반체"/>
              </a:defRPr>
            </a:pPr>
            <a:r>
              <a:t>Twin Delayed DDPG</a:t>
            </a:r>
          </a:p>
        </p:txBody>
      </p:sp>
      <p:sp>
        <p:nvSpPr>
          <p:cNvPr id="251" name="TextBox 17"/>
          <p:cNvSpPr txBox="1"/>
          <p:nvPr/>
        </p:nvSpPr>
        <p:spPr>
          <a:xfrm>
            <a:off x="7407608" y="5971547"/>
            <a:ext cx="4048217"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And many more …</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TextBox 1"/>
          <p:cNvSpPr txBox="1"/>
          <p:nvPr/>
        </p:nvSpPr>
        <p:spPr>
          <a:xfrm>
            <a:off x="310717" y="133164"/>
            <a:ext cx="1667799"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Q-Learning</a:t>
            </a:r>
          </a:p>
        </p:txBody>
      </p:sp>
      <p:sp>
        <p:nvSpPr>
          <p:cNvPr id="254" name="TextBox 2"/>
          <p:cNvSpPr txBox="1"/>
          <p:nvPr/>
        </p:nvSpPr>
        <p:spPr>
          <a:xfrm>
            <a:off x="310717" y="932153"/>
            <a:ext cx="11505463" cy="1932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just">
              <a:defRPr>
                <a:latin typeface="Apple SD 산돌고딕 Neo 일반체"/>
                <a:ea typeface="Apple SD 산돌고딕 Neo 일반체"/>
                <a:cs typeface="Apple SD 산돌고딕 Neo 일반체"/>
                <a:sym typeface="Apple SD 산돌고딕 Neo 일반체"/>
              </a:defRPr>
            </a:lvl1pPr>
          </a:lstStyle>
          <a:p>
            <a:pPr/>
            <a:r>
              <a:t>Q-Learning is an algorithm that uses Q-Values to use for selecting actions in that situation. Which actions give the best results in the situation In order to receive the best award of the specified environment By selecting the best action in that situation, pass the Q-Value value in the Q-Table with the magnitude of the action multiplied by all possible situations.</a:t>
            </a:r>
          </a:p>
        </p:txBody>
      </p:sp>
      <p:pic>
        <p:nvPicPr>
          <p:cNvPr id="255" name="Picture 3" descr="Picture 3"/>
          <p:cNvPicPr>
            <a:picLocks noChangeAspect="1"/>
          </p:cNvPicPr>
          <p:nvPr/>
        </p:nvPicPr>
        <p:blipFill>
          <a:blip r:embed="rId2">
            <a:extLst/>
          </a:blip>
          <a:srcRect l="0" t="0" r="0" b="53482"/>
          <a:stretch>
            <a:fillRect/>
          </a:stretch>
        </p:blipFill>
        <p:spPr>
          <a:xfrm>
            <a:off x="1350831" y="2918360"/>
            <a:ext cx="9425234" cy="2875658"/>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eelOff" invX="1"/>
      </p:transition>
    </mc:Choice>
    <mc:Choice xmlns:p14="http://schemas.microsoft.com/office/powerpoint/2010/main" Requires="p14">
      <p:transition spd="med" advClick="1" p14:dur="1000">
        <p:wipe dir="l"/>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TextBox 1"/>
          <p:cNvSpPr txBox="1"/>
          <p:nvPr/>
        </p:nvSpPr>
        <p:spPr>
          <a:xfrm>
            <a:off x="319596" y="186430"/>
            <a:ext cx="2308125"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Deep Q-Learning</a:t>
            </a:r>
          </a:p>
        </p:txBody>
      </p:sp>
      <p:sp>
        <p:nvSpPr>
          <p:cNvPr id="258" name="TextBox 3"/>
          <p:cNvSpPr txBox="1"/>
          <p:nvPr/>
        </p:nvSpPr>
        <p:spPr>
          <a:xfrm>
            <a:off x="319596" y="932155"/>
            <a:ext cx="11194744" cy="2301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just">
              <a:defRPr>
                <a:latin typeface="Apple SD 산돌고딕 Neo 일반체"/>
                <a:ea typeface="Apple SD 산돌고딕 Neo 일반체"/>
                <a:cs typeface="Apple SD 산돌고딕 Neo 일반체"/>
                <a:sym typeface="Apple SD 산돌고딕 Neo 일반체"/>
              </a:defRPr>
            </a:lvl1pPr>
          </a:lstStyle>
          <a:p>
            <a:pPr/>
            <a:r>
              <a:t>Deep-Q-Learning Is a combination of Reinforcement learning with neural networks serves to estimate the Q-value of actions that can be performed. Instead of using calculations from the Bellman's equation in Q-Table, because the situation within the environment is so large that the method cannot be used Q-learning. For example playing video games There are a lot of things that can happen. Therefore use the neural network to find the best action to solve that problem</a:t>
            </a:r>
          </a:p>
        </p:txBody>
      </p:sp>
      <p:pic>
        <p:nvPicPr>
          <p:cNvPr id="259" name="Picture 4" descr="Picture 4"/>
          <p:cNvPicPr>
            <a:picLocks noChangeAspect="1"/>
          </p:cNvPicPr>
          <p:nvPr/>
        </p:nvPicPr>
        <p:blipFill>
          <a:blip r:embed="rId2">
            <a:extLst/>
          </a:blip>
          <a:srcRect l="0" t="50000" r="0" b="0"/>
          <a:stretch>
            <a:fillRect/>
          </a:stretch>
        </p:blipFill>
        <p:spPr>
          <a:xfrm>
            <a:off x="1383383" y="3240477"/>
            <a:ext cx="9425234" cy="3090941"/>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eelOff" invX="1"/>
      </p:transition>
    </mc:Choice>
    <mc:Choice xmlns:p14="http://schemas.microsoft.com/office/powerpoint/2010/main" Requires="p14">
      <p:transition spd="med" advClick="1" p14:dur="1000">
        <p:wipe dir="l"/>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Picture 1" descr="Picture 1"/>
          <p:cNvPicPr>
            <a:picLocks noChangeAspect="1"/>
          </p:cNvPicPr>
          <p:nvPr/>
        </p:nvPicPr>
        <p:blipFill>
          <a:blip r:embed="rId2">
            <a:extLst/>
          </a:blip>
          <a:stretch>
            <a:fillRect/>
          </a:stretch>
        </p:blipFill>
        <p:spPr>
          <a:xfrm>
            <a:off x="0" y="579495"/>
            <a:ext cx="12192000" cy="5699010"/>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eelOff" invX="1"/>
      </p:transition>
    </mc:Choice>
    <mc:Choice xmlns:p14="http://schemas.microsoft.com/office/powerpoint/2010/main" Requires="p14">
      <p:transition spd="med" advClick="1" p14:dur="1000">
        <p:wipe dir="l"/>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Rectangle 6"/>
          <p:cNvSpPr/>
          <p:nvPr/>
        </p:nvSpPr>
        <p:spPr>
          <a:xfrm>
            <a:off x="3175" y="6400800"/>
            <a:ext cx="12188825" cy="457200"/>
          </a:xfrm>
          <a:prstGeom prst="rect">
            <a:avLst/>
          </a:prstGeom>
          <a:solidFill>
            <a:srgbClr val="262626"/>
          </a:solidFill>
          <a:ln w="12700">
            <a:miter lim="400000"/>
          </a:ln>
        </p:spPr>
        <p:txBody>
          <a:bodyPr lIns="45718" tIns="45718" rIns="45718" bIns="45718"/>
          <a:lstStyle/>
          <a:p>
            <a:pPr>
              <a:defRPr sz="1800"/>
            </a:pPr>
          </a:p>
        </p:txBody>
      </p:sp>
      <p:sp>
        <p:nvSpPr>
          <p:cNvPr id="264" name="Straight Connector 8"/>
          <p:cNvSpPr/>
          <p:nvPr/>
        </p:nvSpPr>
        <p:spPr>
          <a:xfrm>
            <a:off x="1207657" y="4474740"/>
            <a:ext cx="9875523" cy="1"/>
          </a:xfrm>
          <a:prstGeom prst="line">
            <a:avLst/>
          </a:prstGeom>
          <a:ln w="12700">
            <a:solidFill>
              <a:srgbClr val="404040"/>
            </a:solidFill>
          </a:ln>
        </p:spPr>
        <p:txBody>
          <a:bodyPr lIns="45718" tIns="45718" rIns="45718" bIns="45718"/>
          <a:lstStyle/>
          <a:p>
            <a:pPr/>
          </a:p>
        </p:txBody>
      </p:sp>
      <p:sp>
        <p:nvSpPr>
          <p:cNvPr id="265" name="Rectangle 10"/>
          <p:cNvSpPr/>
          <p:nvPr/>
        </p:nvSpPr>
        <p:spPr>
          <a:xfrm>
            <a:off x="1506" y="0"/>
            <a:ext cx="12192003" cy="6858000"/>
          </a:xfrm>
          <a:prstGeom prst="rect">
            <a:avLst/>
          </a:prstGeom>
          <a:solidFill>
            <a:schemeClr val="accent1"/>
          </a:solidFill>
          <a:ln w="12700">
            <a:miter lim="400000"/>
          </a:ln>
        </p:spPr>
        <p:txBody>
          <a:bodyPr lIns="45718" tIns="45718" rIns="45718" bIns="45718" anchor="ctr"/>
          <a:lstStyle/>
          <a:p>
            <a:pPr algn="ctr">
              <a:defRPr sz="1800">
                <a:solidFill>
                  <a:srgbClr val="FFFFFF"/>
                </a:solidFill>
              </a:defRPr>
            </a:pPr>
          </a:p>
        </p:txBody>
      </p:sp>
      <p:sp>
        <p:nvSpPr>
          <p:cNvPr id="266" name="TextBox 1"/>
          <p:cNvSpPr txBox="1"/>
          <p:nvPr/>
        </p:nvSpPr>
        <p:spPr>
          <a:xfrm>
            <a:off x="1143000" y="758951"/>
            <a:ext cx="9966960" cy="38921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spcBef>
                <a:spcPts val="600"/>
              </a:spcBef>
              <a:defRPr spc="-100" sz="9600">
                <a:solidFill>
                  <a:srgbClr val="FFFFFF"/>
                </a:solidFill>
                <a:latin typeface="Calibri Light"/>
                <a:ea typeface="Calibri Light"/>
                <a:cs typeface="Calibri Light"/>
                <a:sym typeface="Calibri Light"/>
              </a:defRPr>
            </a:lvl1pPr>
          </a:lstStyle>
          <a:p>
            <a:pPr/>
            <a:r>
              <a:t>Process</a:t>
            </a:r>
          </a:p>
        </p:txBody>
      </p:sp>
      <p:sp>
        <p:nvSpPr>
          <p:cNvPr id="267" name="Rectangle 12"/>
          <p:cNvSpPr/>
          <p:nvPr/>
        </p:nvSpPr>
        <p:spPr>
          <a:xfrm>
            <a:off x="1505" y="4953000"/>
            <a:ext cx="12188956" cy="1905000"/>
          </a:xfrm>
          <a:prstGeom prst="rect">
            <a:avLst/>
          </a:prstGeom>
          <a:solidFill>
            <a:srgbClr val="262626"/>
          </a:solidFill>
          <a:ln w="12700">
            <a:miter lim="400000"/>
          </a:ln>
        </p:spPr>
        <p:txBody>
          <a:bodyPr lIns="45718" tIns="45718" rIns="45718" bIns="45718"/>
          <a:lstStyle/>
          <a:p>
            <a:pPr>
              <a:defRPr sz="1800"/>
            </a:pP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Rounded Rectangle"/>
          <p:cNvSpPr/>
          <p:nvPr/>
        </p:nvSpPr>
        <p:spPr>
          <a:xfrm>
            <a:off x="6485073" y="1101085"/>
            <a:ext cx="5373937" cy="672519"/>
          </a:xfrm>
          <a:prstGeom prst="roundRect">
            <a:avLst>
              <a:gd name="adj" fmla="val 50000"/>
            </a:avLst>
          </a:prstGeom>
          <a:solidFill>
            <a:srgbClr val="FFFFFF"/>
          </a:solidFill>
          <a:ln w="15875">
            <a:solidFill>
              <a:schemeClr val="accent1"/>
            </a:solidFill>
          </a:ln>
          <a:effectLst>
            <a:outerShdw sx="100000" sy="100000" kx="0" ky="0" algn="b" rotWithShape="0" blurRad="38100" dist="25400" dir="2700000">
              <a:srgbClr val="000000">
                <a:alpha val="60000"/>
              </a:srgbClr>
            </a:outerShdw>
          </a:effectLst>
        </p:spPr>
        <p:txBody>
          <a:bodyPr lIns="45718" tIns="45718" rIns="45718" bIns="45718" anchor="ctr"/>
          <a:lstStyle/>
          <a:p>
            <a:pPr>
              <a:defRPr sz="1800"/>
            </a:pPr>
          </a:p>
        </p:txBody>
      </p:sp>
      <p:sp>
        <p:nvSpPr>
          <p:cNvPr id="122" name="Rounded Rectangle"/>
          <p:cNvSpPr/>
          <p:nvPr/>
        </p:nvSpPr>
        <p:spPr>
          <a:xfrm>
            <a:off x="332991" y="5157378"/>
            <a:ext cx="5806867" cy="672518"/>
          </a:xfrm>
          <a:prstGeom prst="roundRect">
            <a:avLst>
              <a:gd name="adj" fmla="val 50000"/>
            </a:avLst>
          </a:prstGeom>
          <a:solidFill>
            <a:srgbClr val="FFFFFF"/>
          </a:solidFill>
          <a:ln w="15875">
            <a:solidFill>
              <a:schemeClr val="accent1"/>
            </a:solidFill>
          </a:ln>
          <a:effectLst>
            <a:outerShdw sx="100000" sy="100000" kx="0" ky="0" algn="b" rotWithShape="0" blurRad="38100" dist="25400" dir="2700000">
              <a:srgbClr val="000000">
                <a:alpha val="60000"/>
              </a:srgbClr>
            </a:outerShdw>
          </a:effectLst>
        </p:spPr>
        <p:txBody>
          <a:bodyPr lIns="45718" tIns="45718" rIns="45718" bIns="45718" anchor="ctr"/>
          <a:lstStyle/>
          <a:p>
            <a:pPr>
              <a:defRPr sz="1800"/>
            </a:pPr>
          </a:p>
        </p:txBody>
      </p:sp>
      <p:sp>
        <p:nvSpPr>
          <p:cNvPr id="123" name="Rounded Rectangle"/>
          <p:cNvSpPr/>
          <p:nvPr/>
        </p:nvSpPr>
        <p:spPr>
          <a:xfrm>
            <a:off x="338978" y="3741677"/>
            <a:ext cx="2274387" cy="672519"/>
          </a:xfrm>
          <a:prstGeom prst="roundRect">
            <a:avLst>
              <a:gd name="adj" fmla="val 50000"/>
            </a:avLst>
          </a:prstGeom>
          <a:solidFill>
            <a:srgbClr val="FFFFFF"/>
          </a:solidFill>
          <a:ln w="15875">
            <a:solidFill>
              <a:schemeClr val="accent1"/>
            </a:solidFill>
          </a:ln>
          <a:effectLst>
            <a:outerShdw sx="100000" sy="100000" kx="0" ky="0" algn="b" rotWithShape="0" blurRad="38100" dist="25400" dir="2700000">
              <a:srgbClr val="000000">
                <a:alpha val="60000"/>
              </a:srgbClr>
            </a:outerShdw>
          </a:effectLst>
        </p:spPr>
        <p:txBody>
          <a:bodyPr lIns="45718" tIns="45718" rIns="45718" bIns="45718" anchor="ctr"/>
          <a:lstStyle/>
          <a:p>
            <a:pPr>
              <a:defRPr sz="1800"/>
            </a:pPr>
          </a:p>
        </p:txBody>
      </p:sp>
      <p:sp>
        <p:nvSpPr>
          <p:cNvPr id="124" name="Rounded Rectangle"/>
          <p:cNvSpPr/>
          <p:nvPr/>
        </p:nvSpPr>
        <p:spPr>
          <a:xfrm>
            <a:off x="338978" y="2329478"/>
            <a:ext cx="4934839" cy="672519"/>
          </a:xfrm>
          <a:prstGeom prst="roundRect">
            <a:avLst>
              <a:gd name="adj" fmla="val 50000"/>
            </a:avLst>
          </a:prstGeom>
          <a:solidFill>
            <a:srgbClr val="FFFFFF"/>
          </a:solidFill>
          <a:ln w="15875">
            <a:solidFill>
              <a:schemeClr val="accent1"/>
            </a:solidFill>
          </a:ln>
          <a:effectLst>
            <a:outerShdw sx="100000" sy="100000" kx="0" ky="0" algn="b" rotWithShape="0" blurRad="38100" dist="25400" dir="2700000">
              <a:srgbClr val="000000">
                <a:alpha val="60000"/>
              </a:srgbClr>
            </a:outerShdw>
          </a:effectLst>
        </p:spPr>
        <p:txBody>
          <a:bodyPr lIns="45718" tIns="45718" rIns="45718" bIns="45718" anchor="ctr"/>
          <a:lstStyle/>
          <a:p>
            <a:pPr>
              <a:defRPr sz="1800"/>
            </a:pPr>
          </a:p>
        </p:txBody>
      </p:sp>
      <p:sp>
        <p:nvSpPr>
          <p:cNvPr id="125" name="Rounded Rectangle"/>
          <p:cNvSpPr/>
          <p:nvPr/>
        </p:nvSpPr>
        <p:spPr>
          <a:xfrm>
            <a:off x="338978" y="1028104"/>
            <a:ext cx="2803527" cy="672518"/>
          </a:xfrm>
          <a:prstGeom prst="roundRect">
            <a:avLst>
              <a:gd name="adj" fmla="val 50000"/>
            </a:avLst>
          </a:prstGeom>
          <a:solidFill>
            <a:srgbClr val="FFFFFF"/>
          </a:solidFill>
          <a:ln w="15875">
            <a:solidFill>
              <a:schemeClr val="accent1"/>
            </a:solidFill>
          </a:ln>
          <a:effectLst>
            <a:outerShdw sx="100000" sy="100000" kx="0" ky="0" algn="b" rotWithShape="0" blurRad="38100" dist="25400" dir="2700000">
              <a:srgbClr val="000000">
                <a:alpha val="60000"/>
              </a:srgbClr>
            </a:outerShdw>
          </a:effectLst>
        </p:spPr>
        <p:txBody>
          <a:bodyPr lIns="45718" tIns="45718" rIns="45718" bIns="45718" anchor="ctr"/>
          <a:lstStyle/>
          <a:p>
            <a:pPr>
              <a:defRPr sz="1800"/>
            </a:pPr>
          </a:p>
        </p:txBody>
      </p:sp>
      <p:grpSp>
        <p:nvGrpSpPr>
          <p:cNvPr id="128" name="1"/>
          <p:cNvGrpSpPr/>
          <p:nvPr/>
        </p:nvGrpSpPr>
        <p:grpSpPr>
          <a:xfrm>
            <a:off x="348367" y="1028104"/>
            <a:ext cx="672519" cy="672519"/>
            <a:chOff x="0" y="0"/>
            <a:chExt cx="672518" cy="672518"/>
          </a:xfrm>
        </p:grpSpPr>
        <p:sp>
          <p:nvSpPr>
            <p:cNvPr id="126" name="Circle"/>
            <p:cNvSpPr/>
            <p:nvPr/>
          </p:nvSpPr>
          <p:spPr>
            <a:xfrm>
              <a:off x="-1" y="-1"/>
              <a:ext cx="672520" cy="672520"/>
            </a:xfrm>
            <a:prstGeom prst="ellipse">
              <a:avLst/>
            </a:prstGeom>
            <a:solidFill>
              <a:srgbClr val="FFFFFF"/>
            </a:solidFill>
            <a:ln w="15875" cap="flat">
              <a:solidFill>
                <a:schemeClr val="accent1"/>
              </a:solidFill>
              <a:prstDash val="solid"/>
              <a:round/>
            </a:ln>
            <a:effectLst/>
          </p:spPr>
          <p:txBody>
            <a:bodyPr wrap="square" lIns="45718" tIns="45718" rIns="45718" bIns="45718" numCol="1" anchor="ctr">
              <a:noAutofit/>
            </a:bodyPr>
            <a:lstStyle/>
            <a:p>
              <a:pPr algn="ctr">
                <a:defRPr sz="1800">
                  <a:solidFill>
                    <a:schemeClr val="accent1"/>
                  </a:solidFill>
                </a:defRPr>
              </a:pPr>
            </a:p>
          </p:txBody>
        </p:sp>
        <p:sp>
          <p:nvSpPr>
            <p:cNvPr id="127" name="1"/>
            <p:cNvSpPr txBox="1"/>
            <p:nvPr/>
          </p:nvSpPr>
          <p:spPr>
            <a:xfrm>
              <a:off x="98488" y="169715"/>
              <a:ext cx="475541" cy="3330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800">
                  <a:solidFill>
                    <a:schemeClr val="accent1"/>
                  </a:solidFill>
                </a:defRPr>
              </a:lvl1pPr>
            </a:lstStyle>
            <a:p>
              <a:pPr/>
              <a:r>
                <a:t>1</a:t>
              </a:r>
            </a:p>
          </p:txBody>
        </p:sp>
      </p:grpSp>
      <p:grpSp>
        <p:nvGrpSpPr>
          <p:cNvPr id="131" name="2"/>
          <p:cNvGrpSpPr/>
          <p:nvPr/>
        </p:nvGrpSpPr>
        <p:grpSpPr>
          <a:xfrm>
            <a:off x="348367" y="2329478"/>
            <a:ext cx="672519" cy="672519"/>
            <a:chOff x="0" y="0"/>
            <a:chExt cx="672518" cy="672518"/>
          </a:xfrm>
        </p:grpSpPr>
        <p:sp>
          <p:nvSpPr>
            <p:cNvPr id="129" name="Circle"/>
            <p:cNvSpPr/>
            <p:nvPr/>
          </p:nvSpPr>
          <p:spPr>
            <a:xfrm>
              <a:off x="-1" y="-1"/>
              <a:ext cx="672520" cy="672520"/>
            </a:xfrm>
            <a:prstGeom prst="ellipse">
              <a:avLst/>
            </a:prstGeom>
            <a:solidFill>
              <a:srgbClr val="FFFFFF"/>
            </a:solidFill>
            <a:ln w="15875" cap="flat">
              <a:solidFill>
                <a:schemeClr val="accent1"/>
              </a:solidFill>
              <a:prstDash val="solid"/>
              <a:round/>
            </a:ln>
            <a:effectLst/>
          </p:spPr>
          <p:txBody>
            <a:bodyPr wrap="square" lIns="45718" tIns="45718" rIns="45718" bIns="45718" numCol="1" anchor="ctr">
              <a:noAutofit/>
            </a:bodyPr>
            <a:lstStyle/>
            <a:p>
              <a:pPr algn="ctr">
                <a:defRPr sz="1800">
                  <a:solidFill>
                    <a:schemeClr val="accent1"/>
                  </a:solidFill>
                </a:defRPr>
              </a:pPr>
            </a:p>
          </p:txBody>
        </p:sp>
        <p:sp>
          <p:nvSpPr>
            <p:cNvPr id="130" name="2"/>
            <p:cNvSpPr txBox="1"/>
            <p:nvPr/>
          </p:nvSpPr>
          <p:spPr>
            <a:xfrm>
              <a:off x="98488" y="169716"/>
              <a:ext cx="475541"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800">
                  <a:solidFill>
                    <a:schemeClr val="accent1"/>
                  </a:solidFill>
                </a:defRPr>
              </a:lvl1pPr>
            </a:lstStyle>
            <a:p>
              <a:pPr/>
              <a:r>
                <a:t>2</a:t>
              </a:r>
            </a:p>
          </p:txBody>
        </p:sp>
      </p:grpSp>
      <p:grpSp>
        <p:nvGrpSpPr>
          <p:cNvPr id="134" name="3"/>
          <p:cNvGrpSpPr/>
          <p:nvPr/>
        </p:nvGrpSpPr>
        <p:grpSpPr>
          <a:xfrm>
            <a:off x="348367" y="3741677"/>
            <a:ext cx="672519" cy="672519"/>
            <a:chOff x="0" y="0"/>
            <a:chExt cx="672518" cy="672518"/>
          </a:xfrm>
        </p:grpSpPr>
        <p:sp>
          <p:nvSpPr>
            <p:cNvPr id="132" name="Circle"/>
            <p:cNvSpPr/>
            <p:nvPr/>
          </p:nvSpPr>
          <p:spPr>
            <a:xfrm>
              <a:off x="-1" y="-1"/>
              <a:ext cx="672520" cy="672520"/>
            </a:xfrm>
            <a:prstGeom prst="ellipse">
              <a:avLst/>
            </a:prstGeom>
            <a:solidFill>
              <a:srgbClr val="FFFFFF"/>
            </a:solidFill>
            <a:ln w="15875" cap="flat">
              <a:solidFill>
                <a:schemeClr val="accent1"/>
              </a:solidFill>
              <a:prstDash val="solid"/>
              <a:round/>
            </a:ln>
            <a:effectLst/>
          </p:spPr>
          <p:txBody>
            <a:bodyPr wrap="square" lIns="45718" tIns="45718" rIns="45718" bIns="45718" numCol="1" anchor="ctr">
              <a:noAutofit/>
            </a:bodyPr>
            <a:lstStyle/>
            <a:p>
              <a:pPr algn="ctr">
                <a:defRPr sz="1800">
                  <a:solidFill>
                    <a:schemeClr val="accent1"/>
                  </a:solidFill>
                </a:defRPr>
              </a:pPr>
            </a:p>
          </p:txBody>
        </p:sp>
        <p:sp>
          <p:nvSpPr>
            <p:cNvPr id="133" name="3"/>
            <p:cNvSpPr txBox="1"/>
            <p:nvPr/>
          </p:nvSpPr>
          <p:spPr>
            <a:xfrm>
              <a:off x="98488" y="169716"/>
              <a:ext cx="475541"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800">
                  <a:solidFill>
                    <a:schemeClr val="accent1"/>
                  </a:solidFill>
                </a:defRPr>
              </a:lvl1pPr>
            </a:lstStyle>
            <a:p>
              <a:pPr/>
              <a:r>
                <a:t>3</a:t>
              </a:r>
            </a:p>
          </p:txBody>
        </p:sp>
      </p:grpSp>
      <p:grpSp>
        <p:nvGrpSpPr>
          <p:cNvPr id="137" name="4"/>
          <p:cNvGrpSpPr/>
          <p:nvPr/>
        </p:nvGrpSpPr>
        <p:grpSpPr>
          <a:xfrm>
            <a:off x="342378" y="5157378"/>
            <a:ext cx="672519" cy="672520"/>
            <a:chOff x="0" y="0"/>
            <a:chExt cx="672518" cy="672518"/>
          </a:xfrm>
        </p:grpSpPr>
        <p:sp>
          <p:nvSpPr>
            <p:cNvPr id="135" name="Circle"/>
            <p:cNvSpPr/>
            <p:nvPr/>
          </p:nvSpPr>
          <p:spPr>
            <a:xfrm>
              <a:off x="-1" y="-1"/>
              <a:ext cx="672520" cy="672520"/>
            </a:xfrm>
            <a:prstGeom prst="ellipse">
              <a:avLst/>
            </a:prstGeom>
            <a:solidFill>
              <a:srgbClr val="FFFFFF"/>
            </a:solidFill>
            <a:ln w="15875" cap="flat">
              <a:solidFill>
                <a:schemeClr val="accent1"/>
              </a:solidFill>
              <a:prstDash val="solid"/>
              <a:round/>
            </a:ln>
            <a:effectLst/>
          </p:spPr>
          <p:txBody>
            <a:bodyPr wrap="square" lIns="45718" tIns="45718" rIns="45718" bIns="45718" numCol="1" anchor="ctr">
              <a:noAutofit/>
            </a:bodyPr>
            <a:lstStyle/>
            <a:p>
              <a:pPr algn="ctr">
                <a:defRPr sz="1800">
                  <a:solidFill>
                    <a:schemeClr val="accent1"/>
                  </a:solidFill>
                </a:defRPr>
              </a:pPr>
            </a:p>
          </p:txBody>
        </p:sp>
        <p:sp>
          <p:nvSpPr>
            <p:cNvPr id="136" name="4"/>
            <p:cNvSpPr txBox="1"/>
            <p:nvPr/>
          </p:nvSpPr>
          <p:spPr>
            <a:xfrm>
              <a:off x="98487" y="169715"/>
              <a:ext cx="475543" cy="3330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800">
                  <a:solidFill>
                    <a:schemeClr val="accent1"/>
                  </a:solidFill>
                </a:defRPr>
              </a:lvl1pPr>
            </a:lstStyle>
            <a:p>
              <a:pPr/>
              <a:r>
                <a:t>4</a:t>
              </a:r>
            </a:p>
          </p:txBody>
        </p:sp>
      </p:grpSp>
      <p:grpSp>
        <p:nvGrpSpPr>
          <p:cNvPr id="140" name="5"/>
          <p:cNvGrpSpPr/>
          <p:nvPr/>
        </p:nvGrpSpPr>
        <p:grpSpPr>
          <a:xfrm>
            <a:off x="6494460" y="1101085"/>
            <a:ext cx="672519" cy="672519"/>
            <a:chOff x="0" y="0"/>
            <a:chExt cx="672518" cy="672518"/>
          </a:xfrm>
        </p:grpSpPr>
        <p:sp>
          <p:nvSpPr>
            <p:cNvPr id="138" name="Circle"/>
            <p:cNvSpPr/>
            <p:nvPr/>
          </p:nvSpPr>
          <p:spPr>
            <a:xfrm>
              <a:off x="-1" y="-1"/>
              <a:ext cx="672520" cy="672520"/>
            </a:xfrm>
            <a:prstGeom prst="ellipse">
              <a:avLst/>
            </a:prstGeom>
            <a:solidFill>
              <a:srgbClr val="FFFFFF"/>
            </a:solidFill>
            <a:ln w="15875" cap="flat">
              <a:solidFill>
                <a:schemeClr val="accent1"/>
              </a:solidFill>
              <a:prstDash val="solid"/>
              <a:round/>
            </a:ln>
            <a:effectLst/>
          </p:spPr>
          <p:txBody>
            <a:bodyPr wrap="square" lIns="45718" tIns="45718" rIns="45718" bIns="45718" numCol="1" anchor="ctr">
              <a:noAutofit/>
            </a:bodyPr>
            <a:lstStyle/>
            <a:p>
              <a:pPr algn="ctr">
                <a:defRPr sz="1800">
                  <a:solidFill>
                    <a:schemeClr val="accent1"/>
                  </a:solidFill>
                </a:defRPr>
              </a:pPr>
            </a:p>
          </p:txBody>
        </p:sp>
        <p:sp>
          <p:nvSpPr>
            <p:cNvPr id="139" name="5"/>
            <p:cNvSpPr txBox="1"/>
            <p:nvPr/>
          </p:nvSpPr>
          <p:spPr>
            <a:xfrm>
              <a:off x="98487" y="169716"/>
              <a:ext cx="475543"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800">
                  <a:solidFill>
                    <a:schemeClr val="accent1"/>
                  </a:solidFill>
                </a:defRPr>
              </a:lvl1pPr>
            </a:lstStyle>
            <a:p>
              <a:pPr/>
              <a:r>
                <a:t>5</a:t>
              </a:r>
            </a:p>
          </p:txBody>
        </p:sp>
      </p:grpSp>
      <p:sp>
        <p:nvSpPr>
          <p:cNvPr id="141" name="Reinforcement Learning?"/>
          <p:cNvSpPr txBox="1"/>
          <p:nvPr/>
        </p:nvSpPr>
        <p:spPr>
          <a:xfrm>
            <a:off x="1232785" y="2435868"/>
            <a:ext cx="3312159" cy="459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Reinforcement Learning?</a:t>
            </a:r>
          </a:p>
        </p:txBody>
      </p:sp>
      <p:sp>
        <p:nvSpPr>
          <p:cNvPr id="142" name="Tool"/>
          <p:cNvSpPr txBox="1"/>
          <p:nvPr/>
        </p:nvSpPr>
        <p:spPr>
          <a:xfrm>
            <a:off x="1232785" y="3848067"/>
            <a:ext cx="664666" cy="459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Tool</a:t>
            </a:r>
          </a:p>
        </p:txBody>
      </p:sp>
      <p:sp>
        <p:nvSpPr>
          <p:cNvPr id="143" name="Reinforcement Learning Algorithm"/>
          <p:cNvSpPr txBox="1"/>
          <p:nvPr/>
        </p:nvSpPr>
        <p:spPr>
          <a:xfrm>
            <a:off x="1227483" y="5260265"/>
            <a:ext cx="4514900" cy="459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Reinforcement Learning Algorithm</a:t>
            </a:r>
          </a:p>
        </p:txBody>
      </p:sp>
      <p:sp>
        <p:nvSpPr>
          <p:cNvPr id="144" name="Deep Reinforcement Learning"/>
          <p:cNvSpPr txBox="1"/>
          <p:nvPr/>
        </p:nvSpPr>
        <p:spPr>
          <a:xfrm>
            <a:off x="7379585" y="1207474"/>
            <a:ext cx="3923892" cy="459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Deep Reinforcement Learning</a:t>
            </a:r>
          </a:p>
        </p:txBody>
      </p:sp>
      <p:sp>
        <p:nvSpPr>
          <p:cNvPr id="145" name="Our work"/>
          <p:cNvSpPr txBox="1"/>
          <p:nvPr/>
        </p:nvSpPr>
        <p:spPr>
          <a:xfrm>
            <a:off x="1232785" y="1134492"/>
            <a:ext cx="1295602" cy="459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Our work</a:t>
            </a:r>
          </a:p>
        </p:txBody>
      </p:sp>
      <p:sp>
        <p:nvSpPr>
          <p:cNvPr id="146" name="Rounded Rectangle"/>
          <p:cNvSpPr/>
          <p:nvPr/>
        </p:nvSpPr>
        <p:spPr>
          <a:xfrm>
            <a:off x="6487893" y="2402460"/>
            <a:ext cx="2803527" cy="672519"/>
          </a:xfrm>
          <a:prstGeom prst="roundRect">
            <a:avLst>
              <a:gd name="adj" fmla="val 50000"/>
            </a:avLst>
          </a:prstGeom>
          <a:solidFill>
            <a:srgbClr val="FFFFFF"/>
          </a:solidFill>
          <a:ln w="15875">
            <a:solidFill>
              <a:schemeClr val="accent1"/>
            </a:solidFill>
          </a:ln>
          <a:effectLst>
            <a:outerShdw sx="100000" sy="100000" kx="0" ky="0" algn="b" rotWithShape="0" blurRad="38100" dist="25400" dir="2700000">
              <a:srgbClr val="000000">
                <a:alpha val="60000"/>
              </a:srgbClr>
            </a:outerShdw>
          </a:effectLst>
        </p:spPr>
        <p:txBody>
          <a:bodyPr lIns="45718" tIns="45718" rIns="45718" bIns="45718" anchor="ctr"/>
          <a:lstStyle/>
          <a:p>
            <a:pPr>
              <a:defRPr sz="1800"/>
            </a:pPr>
          </a:p>
        </p:txBody>
      </p:sp>
      <p:grpSp>
        <p:nvGrpSpPr>
          <p:cNvPr id="149" name="6"/>
          <p:cNvGrpSpPr/>
          <p:nvPr/>
        </p:nvGrpSpPr>
        <p:grpSpPr>
          <a:xfrm>
            <a:off x="6497282" y="2402460"/>
            <a:ext cx="672519" cy="672519"/>
            <a:chOff x="0" y="0"/>
            <a:chExt cx="672518" cy="672518"/>
          </a:xfrm>
        </p:grpSpPr>
        <p:sp>
          <p:nvSpPr>
            <p:cNvPr id="147" name="Circle"/>
            <p:cNvSpPr/>
            <p:nvPr/>
          </p:nvSpPr>
          <p:spPr>
            <a:xfrm>
              <a:off x="-1" y="-1"/>
              <a:ext cx="672520" cy="672520"/>
            </a:xfrm>
            <a:prstGeom prst="ellipse">
              <a:avLst/>
            </a:prstGeom>
            <a:solidFill>
              <a:srgbClr val="FFFFFF"/>
            </a:solidFill>
            <a:ln w="15875" cap="flat">
              <a:solidFill>
                <a:schemeClr val="accent1"/>
              </a:solidFill>
              <a:prstDash val="solid"/>
              <a:round/>
            </a:ln>
            <a:effectLst/>
          </p:spPr>
          <p:txBody>
            <a:bodyPr wrap="square" lIns="45718" tIns="45718" rIns="45718" bIns="45718" numCol="1" anchor="ctr">
              <a:noAutofit/>
            </a:bodyPr>
            <a:lstStyle/>
            <a:p>
              <a:pPr algn="ctr">
                <a:defRPr sz="1800">
                  <a:solidFill>
                    <a:schemeClr val="accent1"/>
                  </a:solidFill>
                </a:defRPr>
              </a:pPr>
            </a:p>
          </p:txBody>
        </p:sp>
        <p:sp>
          <p:nvSpPr>
            <p:cNvPr id="148" name="6"/>
            <p:cNvSpPr txBox="1"/>
            <p:nvPr/>
          </p:nvSpPr>
          <p:spPr>
            <a:xfrm>
              <a:off x="98488" y="169716"/>
              <a:ext cx="475541"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800">
                  <a:solidFill>
                    <a:schemeClr val="accent1"/>
                  </a:solidFill>
                </a:defRPr>
              </a:lvl1pPr>
            </a:lstStyle>
            <a:p>
              <a:pPr/>
              <a:r>
                <a:t>6</a:t>
              </a:r>
            </a:p>
          </p:txBody>
        </p:sp>
      </p:grpSp>
      <p:sp>
        <p:nvSpPr>
          <p:cNvPr id="150" name="Process"/>
          <p:cNvSpPr txBox="1"/>
          <p:nvPr/>
        </p:nvSpPr>
        <p:spPr>
          <a:xfrm>
            <a:off x="7354185" y="2508849"/>
            <a:ext cx="1083461" cy="459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Process</a:t>
            </a:r>
          </a:p>
        </p:txBody>
      </p:sp>
      <p:sp>
        <p:nvSpPr>
          <p:cNvPr id="151" name="Rounded Rectangle"/>
          <p:cNvSpPr/>
          <p:nvPr/>
        </p:nvSpPr>
        <p:spPr>
          <a:xfrm>
            <a:off x="6487893" y="3818163"/>
            <a:ext cx="2803527" cy="672518"/>
          </a:xfrm>
          <a:prstGeom prst="roundRect">
            <a:avLst>
              <a:gd name="adj" fmla="val 50000"/>
            </a:avLst>
          </a:prstGeom>
          <a:solidFill>
            <a:srgbClr val="FFFFFF"/>
          </a:solidFill>
          <a:ln w="15875">
            <a:solidFill>
              <a:schemeClr val="accent1"/>
            </a:solidFill>
          </a:ln>
          <a:effectLst>
            <a:outerShdw sx="100000" sy="100000" kx="0" ky="0" algn="b" rotWithShape="0" blurRad="38100" dist="25400" dir="2700000">
              <a:srgbClr val="000000">
                <a:alpha val="60000"/>
              </a:srgbClr>
            </a:outerShdw>
          </a:effectLst>
        </p:spPr>
        <p:txBody>
          <a:bodyPr lIns="45718" tIns="45718" rIns="45718" bIns="45718" anchor="ctr"/>
          <a:lstStyle/>
          <a:p>
            <a:pPr>
              <a:defRPr sz="1800"/>
            </a:pPr>
          </a:p>
        </p:txBody>
      </p:sp>
      <p:grpSp>
        <p:nvGrpSpPr>
          <p:cNvPr id="154" name="7"/>
          <p:cNvGrpSpPr/>
          <p:nvPr/>
        </p:nvGrpSpPr>
        <p:grpSpPr>
          <a:xfrm>
            <a:off x="6497282" y="3818163"/>
            <a:ext cx="672519" cy="672519"/>
            <a:chOff x="0" y="0"/>
            <a:chExt cx="672518" cy="672518"/>
          </a:xfrm>
        </p:grpSpPr>
        <p:sp>
          <p:nvSpPr>
            <p:cNvPr id="152" name="Circle"/>
            <p:cNvSpPr/>
            <p:nvPr/>
          </p:nvSpPr>
          <p:spPr>
            <a:xfrm>
              <a:off x="-1" y="-1"/>
              <a:ext cx="672520" cy="672520"/>
            </a:xfrm>
            <a:prstGeom prst="ellipse">
              <a:avLst/>
            </a:prstGeom>
            <a:solidFill>
              <a:srgbClr val="FFFFFF"/>
            </a:solidFill>
            <a:ln w="15875" cap="flat">
              <a:solidFill>
                <a:schemeClr val="accent1"/>
              </a:solidFill>
              <a:prstDash val="solid"/>
              <a:round/>
            </a:ln>
            <a:effectLst/>
          </p:spPr>
          <p:txBody>
            <a:bodyPr wrap="square" lIns="45718" tIns="45718" rIns="45718" bIns="45718" numCol="1" anchor="ctr">
              <a:noAutofit/>
            </a:bodyPr>
            <a:lstStyle/>
            <a:p>
              <a:pPr algn="ctr">
                <a:defRPr sz="1800">
                  <a:solidFill>
                    <a:schemeClr val="accent1"/>
                  </a:solidFill>
                </a:defRPr>
              </a:pPr>
            </a:p>
          </p:txBody>
        </p:sp>
        <p:sp>
          <p:nvSpPr>
            <p:cNvPr id="153" name="7"/>
            <p:cNvSpPr txBox="1"/>
            <p:nvPr/>
          </p:nvSpPr>
          <p:spPr>
            <a:xfrm>
              <a:off x="98488" y="169715"/>
              <a:ext cx="475541" cy="3330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800">
                  <a:solidFill>
                    <a:schemeClr val="accent1"/>
                  </a:solidFill>
                </a:defRPr>
              </a:lvl1pPr>
            </a:lstStyle>
            <a:p>
              <a:pPr/>
              <a:r>
                <a:t>7</a:t>
              </a:r>
            </a:p>
          </p:txBody>
        </p:sp>
      </p:grpSp>
      <p:sp>
        <p:nvSpPr>
          <p:cNvPr id="155" name="Result"/>
          <p:cNvSpPr txBox="1"/>
          <p:nvPr/>
        </p:nvSpPr>
        <p:spPr>
          <a:xfrm>
            <a:off x="7354185" y="3924552"/>
            <a:ext cx="896619" cy="459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Result</a:t>
            </a:r>
          </a:p>
        </p:txBody>
      </p:sp>
      <p:grpSp>
        <p:nvGrpSpPr>
          <p:cNvPr id="158" name="8"/>
          <p:cNvGrpSpPr/>
          <p:nvPr/>
        </p:nvGrpSpPr>
        <p:grpSpPr>
          <a:xfrm>
            <a:off x="6487893" y="5157378"/>
            <a:ext cx="2803527" cy="672518"/>
            <a:chOff x="0" y="0"/>
            <a:chExt cx="2803525" cy="672516"/>
          </a:xfrm>
        </p:grpSpPr>
        <p:sp>
          <p:nvSpPr>
            <p:cNvPr id="156" name="Rounded Rectangle"/>
            <p:cNvSpPr/>
            <p:nvPr/>
          </p:nvSpPr>
          <p:spPr>
            <a:xfrm>
              <a:off x="0" y="0"/>
              <a:ext cx="2803526" cy="672517"/>
            </a:xfrm>
            <a:prstGeom prst="roundRect">
              <a:avLst>
                <a:gd name="adj" fmla="val 50000"/>
              </a:avLst>
            </a:prstGeom>
            <a:solidFill>
              <a:srgbClr val="FFFFFF"/>
            </a:solidFill>
            <a:ln w="15875" cap="flat">
              <a:solidFill>
                <a:schemeClr val="accent1"/>
              </a:solidFill>
              <a:prstDash val="solid"/>
              <a:round/>
            </a:ln>
            <a:effectLst>
              <a:outerShdw sx="100000" sy="100000" kx="0" ky="0" algn="b" rotWithShape="0" blurRad="38100" dist="25400" dir="2700000">
                <a:srgbClr val="000000">
                  <a:alpha val="60000"/>
                </a:srgbClr>
              </a:outerShdw>
            </a:effectLst>
          </p:spPr>
          <p:txBody>
            <a:bodyPr wrap="square" lIns="45718" tIns="45718" rIns="45718" bIns="45718" numCol="1" anchor="ctr">
              <a:noAutofit/>
            </a:bodyPr>
            <a:lstStyle/>
            <a:p>
              <a:pPr>
                <a:defRPr sz="1800"/>
              </a:pPr>
            </a:p>
          </p:txBody>
        </p:sp>
        <p:sp>
          <p:nvSpPr>
            <p:cNvPr id="157" name="8"/>
            <p:cNvSpPr txBox="1"/>
            <p:nvPr/>
          </p:nvSpPr>
          <p:spPr>
            <a:xfrm>
              <a:off x="98487" y="169715"/>
              <a:ext cx="2606552" cy="3330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1800"/>
              </a:lvl1pPr>
            </a:lstStyle>
            <a:p>
              <a:pPr/>
              <a:r>
                <a:t>8</a:t>
              </a:r>
            </a:p>
          </p:txBody>
        </p:sp>
      </p:grpSp>
      <p:grpSp>
        <p:nvGrpSpPr>
          <p:cNvPr id="161" name="8"/>
          <p:cNvGrpSpPr/>
          <p:nvPr/>
        </p:nvGrpSpPr>
        <p:grpSpPr>
          <a:xfrm>
            <a:off x="6497282" y="5157378"/>
            <a:ext cx="672519" cy="672520"/>
            <a:chOff x="0" y="0"/>
            <a:chExt cx="672518" cy="672518"/>
          </a:xfrm>
        </p:grpSpPr>
        <p:sp>
          <p:nvSpPr>
            <p:cNvPr id="159" name="Circle"/>
            <p:cNvSpPr/>
            <p:nvPr/>
          </p:nvSpPr>
          <p:spPr>
            <a:xfrm>
              <a:off x="-1" y="-1"/>
              <a:ext cx="672520" cy="672520"/>
            </a:xfrm>
            <a:prstGeom prst="ellipse">
              <a:avLst/>
            </a:prstGeom>
            <a:solidFill>
              <a:srgbClr val="FFFFFF"/>
            </a:solidFill>
            <a:ln w="15875" cap="flat">
              <a:solidFill>
                <a:schemeClr val="accent1"/>
              </a:solidFill>
              <a:prstDash val="solid"/>
              <a:round/>
            </a:ln>
            <a:effectLst/>
          </p:spPr>
          <p:txBody>
            <a:bodyPr wrap="square" lIns="45718" tIns="45718" rIns="45718" bIns="45718" numCol="1" anchor="ctr">
              <a:noAutofit/>
            </a:bodyPr>
            <a:lstStyle/>
            <a:p>
              <a:pPr algn="ctr">
                <a:defRPr sz="1800">
                  <a:solidFill>
                    <a:schemeClr val="accent1"/>
                  </a:solidFill>
                </a:defRPr>
              </a:pPr>
            </a:p>
          </p:txBody>
        </p:sp>
        <p:sp>
          <p:nvSpPr>
            <p:cNvPr id="160" name="8"/>
            <p:cNvSpPr txBox="1"/>
            <p:nvPr/>
          </p:nvSpPr>
          <p:spPr>
            <a:xfrm>
              <a:off x="98488" y="169715"/>
              <a:ext cx="475541" cy="3330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800">
                  <a:solidFill>
                    <a:schemeClr val="accent1"/>
                  </a:solidFill>
                </a:defRPr>
              </a:lvl1pPr>
            </a:lstStyle>
            <a:p>
              <a:pPr/>
              <a:r>
                <a:t>8</a:t>
              </a:r>
            </a:p>
          </p:txBody>
        </p:sp>
      </p:grpSp>
      <p:sp>
        <p:nvSpPr>
          <p:cNvPr id="162" name="Conclusion"/>
          <p:cNvSpPr txBox="1"/>
          <p:nvPr/>
        </p:nvSpPr>
        <p:spPr>
          <a:xfrm>
            <a:off x="7354185" y="5263768"/>
            <a:ext cx="1493722" cy="459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Conclusion</a:t>
            </a:r>
          </a:p>
        </p:txBody>
      </p:sp>
    </p:spTree>
  </p:cSld>
  <p:clrMapOvr>
    <a:masterClrMapping/>
  </p:clrMapOvr>
  <mc:AlternateContent xmlns:mc="http://schemas.openxmlformats.org/markup-compatibility/2006">
    <mc:Choice xmlns:p14="http://schemas.microsoft.com/office/powerpoint/2010/main" Requires="p14">
      <p:transition spd="slow" advClick="1" p14:dur="1200">
        <p:cover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TextBox 1"/>
          <p:cNvSpPr txBox="1"/>
          <p:nvPr/>
        </p:nvSpPr>
        <p:spPr>
          <a:xfrm>
            <a:off x="1881169" y="2387733"/>
            <a:ext cx="2785930" cy="485139"/>
          </a:xfrm>
          <a:prstGeom prst="rect">
            <a:avLst/>
          </a:prstGeom>
          <a:solidFill>
            <a:srgbClr val="FFFFFF"/>
          </a:solidFill>
          <a:ln w="25400">
            <a:solidFill>
              <a:srgbClr val="000000"/>
            </a:solidFill>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Select Environment</a:t>
            </a:r>
          </a:p>
        </p:txBody>
      </p:sp>
      <p:sp>
        <p:nvSpPr>
          <p:cNvPr id="270" name="TextBox 2"/>
          <p:cNvSpPr txBox="1"/>
          <p:nvPr/>
        </p:nvSpPr>
        <p:spPr>
          <a:xfrm>
            <a:off x="5832845" y="2387733"/>
            <a:ext cx="1627406" cy="485139"/>
          </a:xfrm>
          <a:prstGeom prst="rect">
            <a:avLst/>
          </a:prstGeom>
          <a:solidFill>
            <a:srgbClr val="FFFFFF"/>
          </a:solidFill>
          <a:ln w="25400">
            <a:solidFill>
              <a:srgbClr val="000000"/>
            </a:solidFill>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Preprocess</a:t>
            </a:r>
          </a:p>
        </p:txBody>
      </p:sp>
      <p:sp>
        <p:nvSpPr>
          <p:cNvPr id="271" name="TextBox 4"/>
          <p:cNvSpPr txBox="1"/>
          <p:nvPr/>
        </p:nvSpPr>
        <p:spPr>
          <a:xfrm>
            <a:off x="8625997" y="2387733"/>
            <a:ext cx="1307330" cy="485139"/>
          </a:xfrm>
          <a:prstGeom prst="rect">
            <a:avLst/>
          </a:prstGeom>
          <a:solidFill>
            <a:srgbClr val="FFFFFF"/>
          </a:solidFill>
          <a:ln w="25400">
            <a:solidFill>
              <a:srgbClr val="000000"/>
            </a:solidFill>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Training </a:t>
            </a:r>
          </a:p>
        </p:txBody>
      </p:sp>
      <p:sp>
        <p:nvSpPr>
          <p:cNvPr id="272" name="TextBox 5"/>
          <p:cNvSpPr txBox="1"/>
          <p:nvPr/>
        </p:nvSpPr>
        <p:spPr>
          <a:xfrm>
            <a:off x="8248494" y="4169278"/>
            <a:ext cx="2062337" cy="485139"/>
          </a:xfrm>
          <a:prstGeom prst="rect">
            <a:avLst/>
          </a:prstGeom>
          <a:solidFill>
            <a:srgbClr val="FFFFFF"/>
          </a:solidFill>
          <a:ln w="25400">
            <a:solidFill>
              <a:srgbClr val="000000"/>
            </a:solidFill>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Plotting Graph</a:t>
            </a:r>
          </a:p>
        </p:txBody>
      </p:sp>
      <p:sp>
        <p:nvSpPr>
          <p:cNvPr id="273" name="TextBox 6"/>
          <p:cNvSpPr txBox="1"/>
          <p:nvPr/>
        </p:nvSpPr>
        <p:spPr>
          <a:xfrm>
            <a:off x="4222793" y="4169278"/>
            <a:ext cx="3007286" cy="485139"/>
          </a:xfrm>
          <a:prstGeom prst="rect">
            <a:avLst/>
          </a:prstGeom>
          <a:solidFill>
            <a:srgbClr val="FFFFFF"/>
          </a:solidFill>
          <a:ln w="25400">
            <a:solidFill>
              <a:srgbClr val="000000"/>
            </a:solidFill>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Get Model for Testing</a:t>
            </a:r>
          </a:p>
        </p:txBody>
      </p:sp>
      <p:sp>
        <p:nvSpPr>
          <p:cNvPr id="274" name="TextBox 34"/>
          <p:cNvSpPr txBox="1"/>
          <p:nvPr/>
        </p:nvSpPr>
        <p:spPr>
          <a:xfrm>
            <a:off x="5052131" y="919935"/>
            <a:ext cx="2087737"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Overall Process</a:t>
            </a:r>
          </a:p>
        </p:txBody>
      </p:sp>
      <p:sp>
        <p:nvSpPr>
          <p:cNvPr id="275" name="Line"/>
          <p:cNvSpPr/>
          <p:nvPr/>
        </p:nvSpPr>
        <p:spPr>
          <a:xfrm>
            <a:off x="4681355" y="2630302"/>
            <a:ext cx="1140169" cy="1"/>
          </a:xfrm>
          <a:prstGeom prst="line">
            <a:avLst/>
          </a:prstGeom>
          <a:ln w="25400">
            <a:solidFill>
              <a:schemeClr val="accent1"/>
            </a:solidFill>
            <a:tailEnd type="triangle"/>
          </a:ln>
        </p:spPr>
        <p:txBody>
          <a:bodyPr lIns="45718" tIns="45718" rIns="45718" bIns="45718"/>
          <a:lstStyle/>
          <a:p>
            <a:pPr/>
          </a:p>
        </p:txBody>
      </p:sp>
      <p:sp>
        <p:nvSpPr>
          <p:cNvPr id="276" name="Line"/>
          <p:cNvSpPr/>
          <p:nvPr/>
        </p:nvSpPr>
        <p:spPr>
          <a:xfrm>
            <a:off x="7478328" y="2630302"/>
            <a:ext cx="1140168" cy="1"/>
          </a:xfrm>
          <a:prstGeom prst="line">
            <a:avLst/>
          </a:prstGeom>
          <a:ln w="25400">
            <a:solidFill>
              <a:schemeClr val="accent1"/>
            </a:solidFill>
            <a:tailEnd type="triangle"/>
          </a:ln>
        </p:spPr>
        <p:txBody>
          <a:bodyPr lIns="45718" tIns="45718" rIns="45718" bIns="45718"/>
          <a:lstStyle/>
          <a:p>
            <a:pPr/>
          </a:p>
        </p:txBody>
      </p:sp>
      <p:sp>
        <p:nvSpPr>
          <p:cNvPr id="277" name="Line"/>
          <p:cNvSpPr/>
          <p:nvPr/>
        </p:nvSpPr>
        <p:spPr>
          <a:xfrm>
            <a:off x="9279662" y="2891959"/>
            <a:ext cx="1" cy="1258233"/>
          </a:xfrm>
          <a:prstGeom prst="line">
            <a:avLst/>
          </a:prstGeom>
          <a:ln w="25400">
            <a:solidFill>
              <a:schemeClr val="accent1"/>
            </a:solidFill>
            <a:tailEnd type="triangle"/>
          </a:ln>
        </p:spPr>
        <p:txBody>
          <a:bodyPr lIns="45718" tIns="45718" rIns="45718" bIns="45718"/>
          <a:lstStyle/>
          <a:p>
            <a:pPr/>
          </a:p>
        </p:txBody>
      </p:sp>
      <p:sp>
        <p:nvSpPr>
          <p:cNvPr id="278" name="Line"/>
          <p:cNvSpPr/>
          <p:nvPr/>
        </p:nvSpPr>
        <p:spPr>
          <a:xfrm flipH="1">
            <a:off x="7260343" y="4411847"/>
            <a:ext cx="957886" cy="1"/>
          </a:xfrm>
          <a:prstGeom prst="line">
            <a:avLst/>
          </a:prstGeom>
          <a:ln w="25400">
            <a:solidFill>
              <a:schemeClr val="accent1"/>
            </a:solidFill>
            <a:tailEnd type="triangle"/>
          </a:ln>
        </p:spPr>
        <p:txBody>
          <a:bodyPr lIns="45718" tIns="45718" rIns="45718" bIns="45718"/>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Rectangle 8"/>
          <p:cNvSpPr/>
          <p:nvPr/>
        </p:nvSpPr>
        <p:spPr>
          <a:xfrm>
            <a:off x="3175" y="6400800"/>
            <a:ext cx="12188825" cy="457200"/>
          </a:xfrm>
          <a:prstGeom prst="rect">
            <a:avLst/>
          </a:prstGeom>
          <a:solidFill>
            <a:srgbClr val="262626"/>
          </a:solidFill>
          <a:ln w="12700">
            <a:miter lim="400000"/>
          </a:ln>
        </p:spPr>
        <p:txBody>
          <a:bodyPr lIns="45718" tIns="45718" rIns="45718" bIns="45718"/>
          <a:lstStyle/>
          <a:p>
            <a:pPr>
              <a:defRPr sz="1800">
                <a:solidFill>
                  <a:srgbClr val="FFFFFF"/>
                </a:solidFill>
              </a:defRPr>
            </a:pPr>
          </a:p>
        </p:txBody>
      </p:sp>
      <p:sp>
        <p:nvSpPr>
          <p:cNvPr id="281" name="Straight Connector 10"/>
          <p:cNvSpPr/>
          <p:nvPr/>
        </p:nvSpPr>
        <p:spPr>
          <a:xfrm>
            <a:off x="1193532" y="1897379"/>
            <a:ext cx="9966960" cy="1"/>
          </a:xfrm>
          <a:prstGeom prst="line">
            <a:avLst/>
          </a:prstGeom>
          <a:ln w="12700">
            <a:solidFill>
              <a:srgbClr val="FFFFFF"/>
            </a:solidFill>
          </a:ln>
        </p:spPr>
        <p:txBody>
          <a:bodyPr lIns="45718" tIns="45718" rIns="45718" bIns="45718"/>
          <a:lstStyle/>
          <a:p>
            <a:pPr/>
          </a:p>
        </p:txBody>
      </p:sp>
      <p:sp>
        <p:nvSpPr>
          <p:cNvPr id="282" name="Rectangle 12"/>
          <p:cNvSpPr/>
          <p:nvPr/>
        </p:nvSpPr>
        <p:spPr>
          <a:xfrm>
            <a:off x="-2" y="0"/>
            <a:ext cx="12191987" cy="6858000"/>
          </a:xfrm>
          <a:prstGeom prst="rect">
            <a:avLst/>
          </a:prstGeom>
          <a:solidFill>
            <a:srgbClr val="262626"/>
          </a:solidFill>
          <a:ln w="12700">
            <a:miter lim="400000"/>
          </a:ln>
        </p:spPr>
        <p:txBody>
          <a:bodyPr lIns="45718" tIns="45718" rIns="45718" bIns="45718"/>
          <a:lstStyle/>
          <a:p>
            <a:pPr>
              <a:defRPr sz="1800">
                <a:solidFill>
                  <a:srgbClr val="FFFFFF"/>
                </a:solidFill>
              </a:defRPr>
            </a:pPr>
          </a:p>
        </p:txBody>
      </p:sp>
      <p:sp>
        <p:nvSpPr>
          <p:cNvPr id="283" name="TextBox 1"/>
          <p:cNvSpPr txBox="1"/>
          <p:nvPr/>
        </p:nvSpPr>
        <p:spPr>
          <a:xfrm>
            <a:off x="5162503" y="516836"/>
            <a:ext cx="5886497" cy="1666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spcBef>
                <a:spcPts val="600"/>
              </a:spcBef>
              <a:defRPr spc="-100" sz="4000">
                <a:solidFill>
                  <a:srgbClr val="FFFFFF"/>
                </a:solidFill>
                <a:latin typeface="Calibri Light"/>
                <a:ea typeface="Calibri Light"/>
                <a:cs typeface="Calibri Light"/>
                <a:sym typeface="Calibri Light"/>
              </a:defRPr>
            </a:lvl1pPr>
          </a:lstStyle>
          <a:p>
            <a:pPr/>
            <a:r>
              <a:t>Environments</a:t>
            </a:r>
          </a:p>
        </p:txBody>
      </p:sp>
      <p:pic>
        <p:nvPicPr>
          <p:cNvPr id="284" name="Picture 2" descr="Picture 2"/>
          <p:cNvPicPr>
            <a:picLocks noChangeAspect="1"/>
          </p:cNvPicPr>
          <p:nvPr/>
        </p:nvPicPr>
        <p:blipFill>
          <a:blip r:embed="rId2">
            <a:extLst/>
          </a:blip>
          <a:srcRect l="5668" t="0" r="2532" b="0"/>
          <a:stretch>
            <a:fillRect/>
          </a:stretch>
        </p:blipFill>
        <p:spPr>
          <a:xfrm>
            <a:off x="18" y="8"/>
            <a:ext cx="4580080" cy="6857992"/>
          </a:xfrm>
          <a:prstGeom prst="rect">
            <a:avLst/>
          </a:prstGeom>
          <a:ln w="12700">
            <a:miter lim="400000"/>
          </a:ln>
        </p:spPr>
      </p:pic>
      <p:sp>
        <p:nvSpPr>
          <p:cNvPr id="285" name="Straight Connector 14"/>
          <p:cNvSpPr/>
          <p:nvPr/>
        </p:nvSpPr>
        <p:spPr>
          <a:xfrm>
            <a:off x="5200863" y="2353591"/>
            <a:ext cx="5669282" cy="1"/>
          </a:xfrm>
          <a:prstGeom prst="line">
            <a:avLst/>
          </a:prstGeom>
          <a:ln w="19050">
            <a:solidFill>
              <a:schemeClr val="accent1"/>
            </a:solidFill>
          </a:ln>
        </p:spPr>
        <p:txBody>
          <a:bodyPr lIns="45718" tIns="45718" rIns="45718" bIns="45718"/>
          <a:lstStyle/>
          <a:p>
            <a:pPr/>
          </a:p>
        </p:txBody>
      </p:sp>
      <p:sp>
        <p:nvSpPr>
          <p:cNvPr id="286" name="TextBox 3"/>
          <p:cNvSpPr txBox="1"/>
          <p:nvPr/>
        </p:nvSpPr>
        <p:spPr>
          <a:xfrm>
            <a:off x="5116784" y="2591943"/>
            <a:ext cx="5977940" cy="341823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defTabSz="859536">
              <a:spcBef>
                <a:spcPts val="500"/>
              </a:spcBef>
              <a:defRPr sz="2200">
                <a:solidFill>
                  <a:srgbClr val="FFFFFF"/>
                </a:solidFill>
                <a:latin typeface="Apple SD 산돌고딕 Neo 일반체"/>
                <a:ea typeface="Apple SD 산돌고딕 Neo 일반체"/>
                <a:cs typeface="Apple SD 산돌고딕 Neo 일반체"/>
                <a:sym typeface="Apple SD 산돌고딕 Neo 일반체"/>
              </a:defRPr>
            </a:pPr>
            <a:r>
              <a:t>Game 		: Kaboom</a:t>
            </a:r>
          </a:p>
          <a:p>
            <a:pPr defTabSz="859536">
              <a:spcBef>
                <a:spcPts val="500"/>
              </a:spcBef>
              <a:defRPr sz="2200">
                <a:solidFill>
                  <a:srgbClr val="FFFFFF"/>
                </a:solidFill>
                <a:latin typeface="Apple SD 산돌고딕 Neo 일반체"/>
                <a:ea typeface="Apple SD 산돌고딕 Neo 일반체"/>
                <a:cs typeface="Apple SD 산돌고딕 Neo 일반체"/>
                <a:sym typeface="Apple SD 산돌고딕 Neo 일반체"/>
              </a:defRPr>
            </a:pPr>
            <a:r>
              <a:t>Platform 	: Atari 2600</a:t>
            </a:r>
          </a:p>
          <a:p>
            <a:pPr defTabSz="859536">
              <a:spcBef>
                <a:spcPts val="500"/>
              </a:spcBef>
              <a:defRPr sz="2200">
                <a:solidFill>
                  <a:srgbClr val="FFFFFF"/>
                </a:solidFill>
                <a:latin typeface="Apple SD 산돌고딕 Neo 일반체"/>
                <a:ea typeface="Apple SD 산돌고딕 Neo 일반체"/>
                <a:cs typeface="Apple SD 산돌고딕 Neo 일반체"/>
                <a:sym typeface="Apple SD 산돌고딕 Neo 일반체"/>
              </a:defRPr>
            </a:pPr>
            <a:r>
              <a:t>Genre		: Action</a:t>
            </a:r>
          </a:p>
          <a:p>
            <a:pPr defTabSz="859536">
              <a:spcBef>
                <a:spcPts val="500"/>
              </a:spcBef>
              <a:defRPr sz="2200">
                <a:solidFill>
                  <a:srgbClr val="FFFFFF"/>
                </a:solidFill>
                <a:latin typeface="Apple SD 산돌고딕 Neo 일반체"/>
                <a:ea typeface="Apple SD 산돌고딕 Neo 일반체"/>
                <a:cs typeface="Apple SD 산돌고딕 Neo 일반체"/>
                <a:sym typeface="Apple SD 산돌고딕 Neo 일반체"/>
              </a:defRPr>
            </a:pPr>
            <a:r>
              <a:t>Player(s)	: 1 player</a:t>
            </a:r>
          </a:p>
          <a:p>
            <a:pPr defTabSz="859536">
              <a:spcBef>
                <a:spcPts val="500"/>
              </a:spcBef>
              <a:defRPr sz="2200">
                <a:solidFill>
                  <a:srgbClr val="FFFFFF"/>
                </a:solidFill>
                <a:latin typeface="Apple SD 산돌고딕 Neo 일반체"/>
                <a:ea typeface="Apple SD 산돌고딕 Neo 일반체"/>
                <a:cs typeface="Apple SD 산돌고딕 Neo 일반체"/>
                <a:sym typeface="Apple SD 산돌고딕 Neo 일반체"/>
              </a:defRPr>
            </a:pPr>
            <a:r>
              <a:t>Developer	: Larry Kaplan</a:t>
            </a:r>
          </a:p>
          <a:p>
            <a:pPr defTabSz="859536">
              <a:spcBef>
                <a:spcPts val="500"/>
              </a:spcBef>
              <a:defRPr sz="2200">
                <a:solidFill>
                  <a:srgbClr val="FFFFFF"/>
                </a:solidFill>
                <a:latin typeface="Apple SD 산돌고딕 Neo 일반체"/>
                <a:ea typeface="Apple SD 산돌고딕 Neo 일반체"/>
                <a:cs typeface="Apple SD 산돌고딕 Neo 일반체"/>
                <a:sym typeface="Apple SD 산돌고딕 Neo 일반체"/>
              </a:defRPr>
            </a:pPr>
            <a:r>
              <a:t>Publisher	: Activision</a:t>
            </a:r>
          </a:p>
          <a:p>
            <a:pPr defTabSz="859536">
              <a:spcBef>
                <a:spcPts val="500"/>
              </a:spcBef>
              <a:defRPr sz="2200">
                <a:solidFill>
                  <a:srgbClr val="FFFFFF"/>
                </a:solidFill>
                <a:latin typeface="Apple SD 산돌고딕 Neo 일반체"/>
                <a:ea typeface="Apple SD 산돌고딕 Neo 일반체"/>
                <a:cs typeface="Apple SD 산돌고딕 Neo 일반체"/>
                <a:sym typeface="Apple SD 산돌고딕 Neo 일반체"/>
              </a:defRPr>
            </a:pPr>
            <a:r>
              <a:t>Objective	: Received a bomb to get score</a:t>
            </a:r>
          </a:p>
          <a:p>
            <a:pPr defTabSz="859536">
              <a:spcBef>
                <a:spcPts val="500"/>
              </a:spcBef>
              <a:defRPr sz="2200">
                <a:solidFill>
                  <a:srgbClr val="FFFFFF"/>
                </a:solidFill>
                <a:latin typeface="Apple SD 산돌고딕 Neo 일반체"/>
                <a:ea typeface="Apple SD 산돌고딕 Neo 일반체"/>
                <a:cs typeface="Apple SD 산돌고딕 Neo 일반체"/>
                <a:sym typeface="Apple SD 산돌고딕 Neo 일반체"/>
              </a:defRPr>
            </a:pPr>
            <a:r>
              <a:t>Rom File	: Kaboom! (Paddle) (CCE).bin</a:t>
            </a:r>
          </a:p>
        </p:txBody>
      </p:sp>
      <p:sp>
        <p:nvSpPr>
          <p:cNvPr id="287" name="Insert video game play"/>
          <p:cNvSpPr txBox="1"/>
          <p:nvPr/>
        </p:nvSpPr>
        <p:spPr>
          <a:xfrm>
            <a:off x="230642" y="2610198"/>
            <a:ext cx="11730716" cy="13605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solidFill>
                  <a:srgbClr val="FFFFFF"/>
                </a:solidFill>
              </a:defRPr>
            </a:lvl1pPr>
          </a:lstStyle>
          <a:p>
            <a:pPr/>
            <a:r>
              <a:t>Insert video game play</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fast" advClick="1" p14:dur="750">
        <p15:prstTrans prst="peelOff" invX="1"/>
      </p:transition>
    </mc:Choice>
    <mc:Choice xmlns:p14="http://schemas.microsoft.com/office/powerpoint/2010/main" Requires="p14">
      <p:transition spd="fast" advClick="1" p14:dur="750">
        <p:wipe dir="l"/>
      </p:transition>
    </mc:Choice>
    <mc:Fallback>
      <p:transition spd="fast">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Rectangle 19"/>
          <p:cNvSpPr/>
          <p:nvPr/>
        </p:nvSpPr>
        <p:spPr>
          <a:xfrm>
            <a:off x="3175" y="6400800"/>
            <a:ext cx="12188825" cy="457200"/>
          </a:xfrm>
          <a:prstGeom prst="rect">
            <a:avLst/>
          </a:prstGeom>
          <a:solidFill>
            <a:srgbClr val="262626"/>
          </a:solidFill>
          <a:ln w="12700">
            <a:miter lim="400000"/>
          </a:ln>
        </p:spPr>
        <p:txBody>
          <a:bodyPr lIns="45718" tIns="45718" rIns="45718" bIns="45718"/>
          <a:lstStyle/>
          <a:p>
            <a:pPr>
              <a:defRPr sz="1800">
                <a:solidFill>
                  <a:srgbClr val="FFFFFF"/>
                </a:solidFill>
              </a:defRPr>
            </a:pPr>
          </a:p>
        </p:txBody>
      </p:sp>
      <p:sp>
        <p:nvSpPr>
          <p:cNvPr id="290" name="Straight Connector 21"/>
          <p:cNvSpPr/>
          <p:nvPr/>
        </p:nvSpPr>
        <p:spPr>
          <a:xfrm>
            <a:off x="1193532" y="1897379"/>
            <a:ext cx="9966960" cy="1"/>
          </a:xfrm>
          <a:prstGeom prst="line">
            <a:avLst/>
          </a:prstGeom>
          <a:ln w="12700">
            <a:solidFill>
              <a:srgbClr val="FFFFFF"/>
            </a:solidFill>
          </a:ln>
        </p:spPr>
        <p:txBody>
          <a:bodyPr lIns="45718" tIns="45718" rIns="45718" bIns="45718"/>
          <a:lstStyle/>
          <a:p>
            <a:pPr/>
          </a:p>
        </p:txBody>
      </p:sp>
      <p:sp>
        <p:nvSpPr>
          <p:cNvPr id="291" name="Rectangle 23"/>
          <p:cNvSpPr/>
          <p:nvPr/>
        </p:nvSpPr>
        <p:spPr>
          <a:xfrm>
            <a:off x="13" y="-9"/>
            <a:ext cx="12191987" cy="6858001"/>
          </a:xfrm>
          <a:prstGeom prst="rect">
            <a:avLst/>
          </a:prstGeom>
          <a:solidFill>
            <a:srgbClr val="262626"/>
          </a:solidFill>
          <a:ln w="12700">
            <a:miter lim="400000"/>
          </a:ln>
        </p:spPr>
        <p:txBody>
          <a:bodyPr lIns="45718" tIns="45718" rIns="45718" bIns="45718"/>
          <a:lstStyle/>
          <a:p>
            <a:pPr>
              <a:defRPr sz="1800">
                <a:solidFill>
                  <a:srgbClr val="FFFFFF"/>
                </a:solidFill>
              </a:defRPr>
            </a:pPr>
          </a:p>
        </p:txBody>
      </p:sp>
      <p:sp>
        <p:nvSpPr>
          <p:cNvPr id="292" name="TextBox 1"/>
          <p:cNvSpPr txBox="1"/>
          <p:nvPr/>
        </p:nvSpPr>
        <p:spPr>
          <a:xfrm>
            <a:off x="624208" y="355768"/>
            <a:ext cx="3356819" cy="1666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spcBef>
                <a:spcPts val="600"/>
              </a:spcBef>
              <a:defRPr spc="-100" sz="4000">
                <a:solidFill>
                  <a:srgbClr val="FFFFFF"/>
                </a:solidFill>
                <a:latin typeface="Calibri Light"/>
                <a:ea typeface="Calibri Light"/>
                <a:cs typeface="Calibri Light"/>
                <a:sym typeface="Calibri Light"/>
              </a:defRPr>
            </a:lvl1pPr>
          </a:lstStyle>
          <a:p>
            <a:pPr/>
            <a:r>
              <a:t>Actions</a:t>
            </a:r>
          </a:p>
        </p:txBody>
      </p:sp>
      <p:sp>
        <p:nvSpPr>
          <p:cNvPr id="293" name="Straight Connector 25"/>
          <p:cNvSpPr/>
          <p:nvPr/>
        </p:nvSpPr>
        <p:spPr>
          <a:xfrm>
            <a:off x="689184" y="2001590"/>
            <a:ext cx="3291844" cy="3"/>
          </a:xfrm>
          <a:prstGeom prst="line">
            <a:avLst/>
          </a:prstGeom>
          <a:ln w="19050">
            <a:solidFill>
              <a:schemeClr val="accent1"/>
            </a:solidFill>
          </a:ln>
        </p:spPr>
        <p:txBody>
          <a:bodyPr lIns="45718" tIns="45718" rIns="45718" bIns="45718"/>
          <a:lstStyle/>
          <a:p>
            <a:pPr/>
          </a:p>
        </p:txBody>
      </p:sp>
      <p:sp>
        <p:nvSpPr>
          <p:cNvPr id="294" name="TextBox 3"/>
          <p:cNvSpPr txBox="1"/>
          <p:nvPr/>
        </p:nvSpPr>
        <p:spPr>
          <a:xfrm>
            <a:off x="689185" y="2147158"/>
            <a:ext cx="3448259" cy="166650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spcBef>
                <a:spcPts val="600"/>
              </a:spcBef>
              <a:defRPr>
                <a:solidFill>
                  <a:srgbClr val="FFFFFF"/>
                </a:solidFill>
                <a:latin typeface="Apple SD 산돌고딕 Neo 일반체"/>
                <a:ea typeface="Apple SD 산돌고딕 Neo 일반체"/>
                <a:cs typeface="Apple SD 산돌고딕 Neo 일반체"/>
                <a:sym typeface="Apple SD 산돌고딕 Neo 일반체"/>
              </a:defRPr>
            </a:pPr>
            <a:r>
              <a:t>Left 	: Move Left</a:t>
            </a:r>
          </a:p>
          <a:p>
            <a:pPr>
              <a:spcBef>
                <a:spcPts val="600"/>
              </a:spcBef>
              <a:defRPr>
                <a:solidFill>
                  <a:srgbClr val="FFFFFF"/>
                </a:solidFill>
                <a:latin typeface="Apple SD 산돌고딕 Neo 일반체"/>
                <a:ea typeface="Apple SD 산돌고딕 Neo 일반체"/>
                <a:cs typeface="Apple SD 산돌고딕 Neo 일반체"/>
                <a:sym typeface="Apple SD 산돌고딕 Neo 일반체"/>
              </a:defRPr>
            </a:pPr>
            <a:r>
              <a:t>Right 	: Move Right</a:t>
            </a:r>
          </a:p>
          <a:p>
            <a:pPr>
              <a:spcBef>
                <a:spcPts val="600"/>
              </a:spcBef>
              <a:defRPr>
                <a:solidFill>
                  <a:srgbClr val="FFFFFF"/>
                </a:solidFill>
                <a:latin typeface="Apple SD 산돌고딕 Neo 일반체"/>
                <a:ea typeface="Apple SD 산돌고딕 Neo 일반체"/>
                <a:cs typeface="Apple SD 산돌고딕 Neo 일반체"/>
                <a:sym typeface="Apple SD 산돌고딕 Neo 일반체"/>
              </a:defRPr>
            </a:pPr>
            <a:r>
              <a:t>Button : Released a bomb from thief for each wave</a:t>
            </a:r>
          </a:p>
        </p:txBody>
      </p:sp>
      <p:pic>
        <p:nvPicPr>
          <p:cNvPr id="295" name="Picture 4" descr="Picture 4"/>
          <p:cNvPicPr>
            <a:picLocks noChangeAspect="1"/>
          </p:cNvPicPr>
          <p:nvPr/>
        </p:nvPicPr>
        <p:blipFill>
          <a:blip r:embed="rId2">
            <a:extLst/>
          </a:blip>
          <a:srcRect l="18967" t="0" r="19208" b="0"/>
          <a:stretch>
            <a:fillRect/>
          </a:stretch>
        </p:blipFill>
        <p:spPr>
          <a:xfrm>
            <a:off x="4654296" y="8"/>
            <a:ext cx="7537703" cy="6857992"/>
          </a:xfrm>
          <a:prstGeom prst="rect">
            <a:avLst/>
          </a:prstGeom>
          <a:ln w="12700">
            <a:miter lim="400000"/>
          </a:ln>
        </p:spPr>
      </p:pic>
      <p:pic>
        <p:nvPicPr>
          <p:cNvPr id="296" name="Picture 5" descr="Picture 5"/>
          <p:cNvPicPr>
            <a:picLocks noChangeAspect="1"/>
          </p:cNvPicPr>
          <p:nvPr/>
        </p:nvPicPr>
        <p:blipFill>
          <a:blip r:embed="rId3">
            <a:extLst/>
          </a:blip>
          <a:srcRect l="16349" t="3810" r="16439" b="55238"/>
          <a:stretch>
            <a:fillRect/>
          </a:stretch>
        </p:blipFill>
        <p:spPr>
          <a:xfrm>
            <a:off x="-1582" y="4022086"/>
            <a:ext cx="4654297" cy="2835914"/>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eelOff" invX="1"/>
      </p:transition>
    </mc:Choice>
    <mc:Choice xmlns:p14="http://schemas.microsoft.com/office/powerpoint/2010/main" Requires="p14">
      <p:transition spd="med" advClick="1" p14:dur="1000">
        <p:wipe dir="l"/>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Rectangle 19"/>
          <p:cNvSpPr/>
          <p:nvPr/>
        </p:nvSpPr>
        <p:spPr>
          <a:xfrm>
            <a:off x="3175" y="6400800"/>
            <a:ext cx="12188825" cy="457200"/>
          </a:xfrm>
          <a:prstGeom prst="rect">
            <a:avLst/>
          </a:prstGeom>
          <a:solidFill>
            <a:srgbClr val="262626"/>
          </a:solidFill>
          <a:ln w="12700">
            <a:miter lim="400000"/>
          </a:ln>
        </p:spPr>
        <p:txBody>
          <a:bodyPr lIns="45718" tIns="45718" rIns="45718" bIns="45718"/>
          <a:lstStyle/>
          <a:p>
            <a:pPr>
              <a:defRPr sz="1800">
                <a:solidFill>
                  <a:srgbClr val="FFFFFF"/>
                </a:solidFill>
              </a:defRPr>
            </a:pPr>
          </a:p>
        </p:txBody>
      </p:sp>
      <p:sp>
        <p:nvSpPr>
          <p:cNvPr id="299" name="Straight Connector 21"/>
          <p:cNvSpPr/>
          <p:nvPr/>
        </p:nvSpPr>
        <p:spPr>
          <a:xfrm>
            <a:off x="1193532" y="1897379"/>
            <a:ext cx="9966960" cy="1"/>
          </a:xfrm>
          <a:prstGeom prst="line">
            <a:avLst/>
          </a:prstGeom>
          <a:ln w="12700">
            <a:solidFill>
              <a:srgbClr val="FFFFFF"/>
            </a:solidFill>
          </a:ln>
        </p:spPr>
        <p:txBody>
          <a:bodyPr lIns="45718" tIns="45718" rIns="45718" bIns="45718"/>
          <a:lstStyle/>
          <a:p>
            <a:pPr/>
          </a:p>
        </p:txBody>
      </p:sp>
      <p:sp>
        <p:nvSpPr>
          <p:cNvPr id="300" name="Rectangle 23"/>
          <p:cNvSpPr/>
          <p:nvPr/>
        </p:nvSpPr>
        <p:spPr>
          <a:xfrm>
            <a:off x="14" y="0"/>
            <a:ext cx="12191987" cy="6858000"/>
          </a:xfrm>
          <a:prstGeom prst="rect">
            <a:avLst/>
          </a:prstGeom>
          <a:solidFill>
            <a:srgbClr val="262626"/>
          </a:solidFill>
          <a:ln w="12700">
            <a:miter lim="400000"/>
          </a:ln>
        </p:spPr>
        <p:txBody>
          <a:bodyPr lIns="45718" tIns="45718" rIns="45718" bIns="45718"/>
          <a:lstStyle/>
          <a:p>
            <a:pPr>
              <a:defRPr sz="1800">
                <a:solidFill>
                  <a:srgbClr val="FFFFFF"/>
                </a:solidFill>
              </a:defRPr>
            </a:pPr>
          </a:p>
        </p:txBody>
      </p:sp>
      <p:sp>
        <p:nvSpPr>
          <p:cNvPr id="301" name="TextBox 1"/>
          <p:cNvSpPr txBox="1"/>
          <p:nvPr/>
        </p:nvSpPr>
        <p:spPr>
          <a:xfrm>
            <a:off x="689187" y="516836"/>
            <a:ext cx="3356819" cy="1666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spcBef>
                <a:spcPts val="600"/>
              </a:spcBef>
              <a:defRPr spc="-100" sz="4000">
                <a:solidFill>
                  <a:srgbClr val="FFFFFF"/>
                </a:solidFill>
                <a:latin typeface="Calibri Light"/>
                <a:ea typeface="Calibri Light"/>
                <a:cs typeface="Calibri Light"/>
                <a:sym typeface="Calibri Light"/>
              </a:defRPr>
            </a:lvl1pPr>
          </a:lstStyle>
          <a:p>
            <a:pPr/>
            <a:r>
              <a:t>Goals</a:t>
            </a:r>
          </a:p>
        </p:txBody>
      </p:sp>
      <p:sp>
        <p:nvSpPr>
          <p:cNvPr id="302" name="Straight Connector 25"/>
          <p:cNvSpPr/>
          <p:nvPr/>
        </p:nvSpPr>
        <p:spPr>
          <a:xfrm>
            <a:off x="723684" y="2353590"/>
            <a:ext cx="3291844" cy="3"/>
          </a:xfrm>
          <a:prstGeom prst="line">
            <a:avLst/>
          </a:prstGeom>
          <a:ln w="19050">
            <a:solidFill>
              <a:schemeClr val="accent1"/>
            </a:solidFill>
          </a:ln>
        </p:spPr>
        <p:txBody>
          <a:bodyPr lIns="45718" tIns="45718" rIns="45718" bIns="45718"/>
          <a:lstStyle/>
          <a:p>
            <a:pPr/>
          </a:p>
        </p:txBody>
      </p:sp>
      <p:sp>
        <p:nvSpPr>
          <p:cNvPr id="303" name="TextBox 3"/>
          <p:cNvSpPr txBox="1"/>
          <p:nvPr/>
        </p:nvSpPr>
        <p:spPr>
          <a:xfrm>
            <a:off x="643467" y="2591943"/>
            <a:ext cx="3448259" cy="325130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spcBef>
                <a:spcPts val="600"/>
              </a:spcBef>
              <a:defRPr>
                <a:solidFill>
                  <a:srgbClr val="FFFFFF"/>
                </a:solidFill>
                <a:latin typeface="Apple SD 산돌고딕 Neo 일반체"/>
                <a:ea typeface="Apple SD 산돌고딕 Neo 일반체"/>
                <a:cs typeface="Apple SD 산돌고딕 Neo 일반체"/>
                <a:sym typeface="Apple SD 산돌고딕 Neo 일반체"/>
              </a:defRPr>
            </a:pPr>
            <a:r>
              <a:t>Received bombs as much as possible </a:t>
            </a:r>
          </a:p>
          <a:p>
            <a:pPr>
              <a:spcBef>
                <a:spcPts val="600"/>
              </a:spcBef>
              <a:defRPr>
                <a:solidFill>
                  <a:srgbClr val="FFFFFF"/>
                </a:solidFill>
                <a:latin typeface="Apple SD 산돌고딕 Neo 일반체"/>
                <a:ea typeface="Apple SD 산돌고딕 Neo 일반체"/>
                <a:cs typeface="Apple SD 산돌고딕 Neo 일반체"/>
                <a:sym typeface="Apple SD 산돌고딕 Neo 일반체"/>
              </a:defRPr>
            </a:pPr>
            <a:r>
              <a:t>to get High Score, If miss lose 1 life.</a:t>
            </a:r>
          </a:p>
          <a:p>
            <a:pPr>
              <a:spcBef>
                <a:spcPts val="600"/>
              </a:spcBef>
              <a:defRPr>
                <a:solidFill>
                  <a:srgbClr val="FFFFFF"/>
                </a:solidFill>
                <a:latin typeface="Apple SD 산돌고딕 Neo 일반체"/>
                <a:ea typeface="Apple SD 산돌고딕 Neo 일반체"/>
                <a:cs typeface="Apple SD 산돌고딕 Neo 일반체"/>
                <a:sym typeface="Apple SD 산돌고딕 Neo 일반체"/>
              </a:defRPr>
            </a:pPr>
            <a:r>
              <a:t>If life to 0. Game Over</a:t>
            </a:r>
          </a:p>
        </p:txBody>
      </p:sp>
      <p:pic>
        <p:nvPicPr>
          <p:cNvPr id="304" name="Picture 4" descr="Picture 4"/>
          <p:cNvPicPr>
            <a:picLocks noChangeAspect="1"/>
          </p:cNvPicPr>
          <p:nvPr/>
        </p:nvPicPr>
        <p:blipFill>
          <a:blip r:embed="rId2">
            <a:extLst/>
          </a:blip>
          <a:srcRect l="18967" t="0" r="19208" b="0"/>
          <a:stretch>
            <a:fillRect/>
          </a:stretch>
        </p:blipFill>
        <p:spPr>
          <a:xfrm>
            <a:off x="4654296" y="8"/>
            <a:ext cx="7537703" cy="6857992"/>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eelOff" invX="1"/>
      </p:transition>
    </mc:Choice>
    <mc:Choice xmlns:p14="http://schemas.microsoft.com/office/powerpoint/2010/main" Requires="p14">
      <p:transition spd="med" advClick="1" p14:dur="1000">
        <p:wipe dir="l"/>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TextBox 1"/>
          <p:cNvSpPr txBox="1"/>
          <p:nvPr/>
        </p:nvSpPr>
        <p:spPr>
          <a:xfrm>
            <a:off x="45720" y="232011"/>
            <a:ext cx="6728865" cy="586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200">
                <a:latin typeface="Apple SD 산돌고딕 Neo 일반체"/>
                <a:ea typeface="Apple SD 산돌고딕 Neo 일반체"/>
                <a:cs typeface="Apple SD 산돌고딕 Neo 일반체"/>
                <a:sym typeface="Apple SD 산돌고딕 Neo 일반체"/>
              </a:defRPr>
            </a:lvl1pPr>
          </a:lstStyle>
          <a:p>
            <a:pPr/>
            <a:r>
              <a:t>Kaboom Reinforcement Learning Cycle</a:t>
            </a:r>
          </a:p>
        </p:txBody>
      </p:sp>
      <p:pic>
        <p:nvPicPr>
          <p:cNvPr id="307" name="Picture 2" descr="Picture 2"/>
          <p:cNvPicPr>
            <a:picLocks noChangeAspect="1"/>
          </p:cNvPicPr>
          <p:nvPr/>
        </p:nvPicPr>
        <p:blipFill>
          <a:blip r:embed="rId2">
            <a:extLst/>
          </a:blip>
          <a:stretch>
            <a:fillRect/>
          </a:stretch>
        </p:blipFill>
        <p:spPr>
          <a:xfrm>
            <a:off x="2958164" y="887356"/>
            <a:ext cx="6275669" cy="2541646"/>
          </a:xfrm>
          <a:prstGeom prst="rect">
            <a:avLst/>
          </a:prstGeom>
          <a:ln w="12700">
            <a:miter lim="400000"/>
          </a:ln>
        </p:spPr>
      </p:pic>
      <p:pic>
        <p:nvPicPr>
          <p:cNvPr id="308" name="Picture 3" descr="Picture 3"/>
          <p:cNvPicPr>
            <a:picLocks noChangeAspect="1"/>
          </p:cNvPicPr>
          <p:nvPr/>
        </p:nvPicPr>
        <p:blipFill>
          <a:blip r:embed="rId3">
            <a:extLst/>
          </a:blip>
          <a:stretch>
            <a:fillRect/>
          </a:stretch>
        </p:blipFill>
        <p:spPr>
          <a:xfrm>
            <a:off x="9552706" y="811156"/>
            <a:ext cx="2258293" cy="2258293"/>
          </a:xfrm>
          <a:prstGeom prst="rect">
            <a:avLst/>
          </a:prstGeom>
          <a:ln w="12700">
            <a:miter lim="400000"/>
          </a:ln>
        </p:spPr>
      </p:pic>
      <p:sp>
        <p:nvSpPr>
          <p:cNvPr id="309" name="TextBox 4"/>
          <p:cNvSpPr txBox="1"/>
          <p:nvPr/>
        </p:nvSpPr>
        <p:spPr>
          <a:xfrm>
            <a:off x="9450355" y="3142222"/>
            <a:ext cx="2462986" cy="828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a:latin typeface="Apple SD 산돌고딕 Neo 일반체"/>
                <a:ea typeface="Apple SD 산돌고딕 Neo 일반체"/>
                <a:cs typeface="Apple SD 산돌고딕 Neo 일반체"/>
                <a:sym typeface="Apple SD 산돌고딕 Neo 일반체"/>
              </a:defRPr>
            </a:pPr>
            <a:r>
              <a:t>Action</a:t>
            </a:r>
          </a:p>
          <a:p>
            <a:pPr algn="ctr">
              <a:defRPr>
                <a:latin typeface="Apple SD 산돌고딕 Neo 일반체"/>
                <a:ea typeface="Apple SD 산돌고딕 Neo 일반체"/>
                <a:cs typeface="Apple SD 산돌고딕 Neo 일반체"/>
                <a:sym typeface="Apple SD 산돌고딕 Neo 일반체"/>
              </a:defRPr>
            </a:pPr>
            <a:r>
              <a:t>Left, Right, Button</a:t>
            </a:r>
          </a:p>
        </p:txBody>
      </p:sp>
      <p:pic>
        <p:nvPicPr>
          <p:cNvPr id="310" name="Picture 5" descr="Picture 5"/>
          <p:cNvPicPr>
            <a:picLocks noChangeAspect="1"/>
          </p:cNvPicPr>
          <p:nvPr/>
        </p:nvPicPr>
        <p:blipFill>
          <a:blip r:embed="rId4">
            <a:extLst/>
          </a:blip>
          <a:stretch>
            <a:fillRect/>
          </a:stretch>
        </p:blipFill>
        <p:spPr>
          <a:xfrm>
            <a:off x="5477705" y="3497607"/>
            <a:ext cx="1236588" cy="1699070"/>
          </a:xfrm>
          <a:prstGeom prst="rect">
            <a:avLst/>
          </a:prstGeom>
          <a:ln w="12700">
            <a:miter lim="400000"/>
          </a:ln>
        </p:spPr>
      </p:pic>
      <p:sp>
        <p:nvSpPr>
          <p:cNvPr id="311" name="TextBox 6"/>
          <p:cNvSpPr txBox="1"/>
          <p:nvPr/>
        </p:nvSpPr>
        <p:spPr>
          <a:xfrm>
            <a:off x="6996773" y="4505598"/>
            <a:ext cx="3445397" cy="828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Apple SD 산돌고딕 Neo 일반체"/>
                <a:ea typeface="Apple SD 산돌고딕 Neo 일반체"/>
                <a:cs typeface="Apple SD 산돌고딕 Neo 일반체"/>
                <a:sym typeface="Apple SD 산돌고딕 Neo 일반체"/>
              </a:defRPr>
            </a:pPr>
            <a:r>
              <a:t>Environment</a:t>
            </a:r>
          </a:p>
          <a:p>
            <a:pPr>
              <a:defRPr>
                <a:latin typeface="Apple SD 산돌고딕 Neo 일반체"/>
                <a:ea typeface="Apple SD 산돌고딕 Neo 일반체"/>
                <a:cs typeface="Apple SD 산돌고딕 Neo 일반체"/>
                <a:sym typeface="Apple SD 산돌고딕 Neo 일반체"/>
              </a:defRPr>
            </a:pPr>
            <a:r>
              <a:t>Kaboom Atari 2600 game</a:t>
            </a:r>
          </a:p>
        </p:txBody>
      </p:sp>
      <p:pic>
        <p:nvPicPr>
          <p:cNvPr id="312" name="Picture 7" descr="Picture 7"/>
          <p:cNvPicPr>
            <a:picLocks noChangeAspect="1"/>
          </p:cNvPicPr>
          <p:nvPr/>
        </p:nvPicPr>
        <p:blipFill>
          <a:blip r:embed="rId5">
            <a:extLst/>
          </a:blip>
          <a:stretch>
            <a:fillRect/>
          </a:stretch>
        </p:blipFill>
        <p:spPr>
          <a:xfrm>
            <a:off x="421640" y="1222751"/>
            <a:ext cx="2032002" cy="1435102"/>
          </a:xfrm>
          <a:prstGeom prst="rect">
            <a:avLst/>
          </a:prstGeom>
          <a:ln w="12700">
            <a:miter lim="400000"/>
          </a:ln>
        </p:spPr>
      </p:pic>
      <p:sp>
        <p:nvSpPr>
          <p:cNvPr id="313" name="TextBox 8"/>
          <p:cNvSpPr txBox="1"/>
          <p:nvPr/>
        </p:nvSpPr>
        <p:spPr>
          <a:xfrm>
            <a:off x="268777" y="2851276"/>
            <a:ext cx="2139146" cy="828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a:latin typeface="Apple SD 산돌고딕 Neo 일반체"/>
                <a:ea typeface="Apple SD 산돌고딕 Neo 일반체"/>
                <a:cs typeface="Apple SD 산돌고딕 Neo 일반체"/>
                <a:sym typeface="Apple SD 산돌고딕 Neo 일반체"/>
              </a:defRPr>
            </a:lvl1pPr>
          </a:lstStyle>
          <a:p>
            <a:pPr/>
            <a:r>
              <a:t>State : Each Frame of Game</a:t>
            </a:r>
          </a:p>
        </p:txBody>
      </p:sp>
      <p:sp>
        <p:nvSpPr>
          <p:cNvPr id="314" name="TextBox 9"/>
          <p:cNvSpPr txBox="1"/>
          <p:nvPr/>
        </p:nvSpPr>
        <p:spPr>
          <a:xfrm>
            <a:off x="2072" y="4911217"/>
            <a:ext cx="4438672" cy="1564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Apple SD 산돌고딕 Neo 일반체"/>
                <a:ea typeface="Apple SD 산돌고딕 Neo 일반체"/>
                <a:cs typeface="Apple SD 산돌고딕 Neo 일반체"/>
                <a:sym typeface="Apple SD 산돌고딕 Neo 일반체"/>
              </a:defRPr>
            </a:pPr>
            <a:r>
              <a:t>Positive Reward : if player catch a bomb. Get scores </a:t>
            </a:r>
          </a:p>
          <a:p>
            <a:pPr>
              <a:defRPr>
                <a:latin typeface="Apple SD 산돌고딕 Neo 일반체"/>
                <a:ea typeface="Apple SD 산돌고딕 Neo 일반체"/>
                <a:cs typeface="Apple SD 산돌고딕 Neo 일반체"/>
                <a:sym typeface="Apple SD 산돌고딕 Neo 일반체"/>
              </a:defRPr>
            </a:pPr>
            <a:r>
              <a:t>Negative Reward : If player miss catching. Lose 1 Life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eelOff" invX="1"/>
      </p:transition>
    </mc:Choice>
    <mc:Choice xmlns:p14="http://schemas.microsoft.com/office/powerpoint/2010/main" Requires="p14">
      <p:transition spd="med" advClick="1" p14:dur="1000">
        <p:wipe dir="l"/>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TextBox 1"/>
          <p:cNvSpPr txBox="1"/>
          <p:nvPr/>
        </p:nvSpPr>
        <p:spPr>
          <a:xfrm>
            <a:off x="4711082" y="230819"/>
            <a:ext cx="2769835"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Environment Details</a:t>
            </a:r>
          </a:p>
        </p:txBody>
      </p:sp>
      <p:sp>
        <p:nvSpPr>
          <p:cNvPr id="317" name="TextBox 3"/>
          <p:cNvSpPr txBox="1"/>
          <p:nvPr/>
        </p:nvSpPr>
        <p:spPr>
          <a:xfrm>
            <a:off x="839705" y="1172878"/>
            <a:ext cx="10461568"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Observation Spaces : State of Agent’s Received </a:t>
            </a:r>
          </a:p>
        </p:txBody>
      </p:sp>
      <p:pic>
        <p:nvPicPr>
          <p:cNvPr id="318" name="Picture 4" descr="Picture 4"/>
          <p:cNvPicPr>
            <a:picLocks noChangeAspect="1"/>
          </p:cNvPicPr>
          <p:nvPr/>
        </p:nvPicPr>
        <p:blipFill>
          <a:blip r:embed="rId2">
            <a:extLst/>
          </a:blip>
          <a:srcRect l="18966" t="0" r="19208" b="0"/>
          <a:stretch>
            <a:fillRect/>
          </a:stretch>
        </p:blipFill>
        <p:spPr>
          <a:xfrm>
            <a:off x="4607614" y="3622088"/>
            <a:ext cx="2976772" cy="2708343"/>
          </a:xfrm>
          <a:prstGeom prst="rect">
            <a:avLst/>
          </a:prstGeom>
          <a:ln w="12700">
            <a:miter lim="400000"/>
          </a:ln>
        </p:spPr>
      </p:pic>
      <p:sp>
        <p:nvSpPr>
          <p:cNvPr id="319" name="TextBox 5"/>
          <p:cNvSpPr txBox="1"/>
          <p:nvPr/>
        </p:nvSpPr>
        <p:spPr>
          <a:xfrm>
            <a:off x="839705" y="1868242"/>
            <a:ext cx="8641647" cy="1932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Apple SD 산돌고딕 Neo 일반체"/>
                <a:ea typeface="Apple SD 산돌고딕 Neo 일반체"/>
                <a:cs typeface="Apple SD 산돌고딕 Neo 일반체"/>
                <a:sym typeface="Apple SD 산돌고딕 Neo 일반체"/>
              </a:defRPr>
            </a:pPr>
            <a:r>
              <a:t>Observation Type	: Box (Frame)</a:t>
            </a:r>
          </a:p>
          <a:p>
            <a:pPr>
              <a:defRPr>
                <a:latin typeface="Apple SD 산돌고딕 Neo 일반체"/>
                <a:ea typeface="Apple SD 산돌고딕 Neo 일반체"/>
                <a:cs typeface="Apple SD 산돌고딕 Neo 일반체"/>
                <a:sym typeface="Apple SD 산돌고딕 Neo 일반체"/>
              </a:defRPr>
            </a:pPr>
          </a:p>
          <a:p>
            <a:pPr>
              <a:defRPr>
                <a:latin typeface="Apple SD 산돌고딕 Neo 일반체"/>
                <a:ea typeface="Apple SD 산돌고딕 Neo 일반체"/>
                <a:cs typeface="Apple SD 산돌고딕 Neo 일반체"/>
                <a:sym typeface="Apple SD 산돌고딕 Neo 일반체"/>
              </a:defRPr>
            </a:pPr>
            <a:r>
              <a:t>Observation Size	: 210 x 160 x 3(Width x Height x Color Channel)</a:t>
            </a:r>
          </a:p>
        </p:txBody>
      </p:sp>
      <p:sp>
        <p:nvSpPr>
          <p:cNvPr id="320" name="Straight Connector 7"/>
          <p:cNvSpPr/>
          <p:nvPr/>
        </p:nvSpPr>
        <p:spPr>
          <a:xfrm>
            <a:off x="839704" y="1786749"/>
            <a:ext cx="10461571" cy="1"/>
          </a:xfrm>
          <a:prstGeom prst="line">
            <a:avLst/>
          </a:prstGeom>
          <a:ln w="15875">
            <a:solidFill>
              <a:schemeClr val="accent1"/>
            </a:solidFill>
          </a:ln>
        </p:spPr>
        <p:txBody>
          <a:bodyPr lIns="45718" tIns="45718" rIns="45718" bIns="45718"/>
          <a:lstStyle/>
          <a:p>
            <a:p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eelOff" invX="1"/>
      </p:transition>
    </mc:Choice>
    <mc:Choice xmlns:p14="http://schemas.microsoft.com/office/powerpoint/2010/main" Requires="p14">
      <p:transition spd="med" advClick="1" p14:dur="1000">
        <p:wipe dir="l"/>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TextBox 1"/>
          <p:cNvSpPr txBox="1"/>
          <p:nvPr/>
        </p:nvSpPr>
        <p:spPr>
          <a:xfrm>
            <a:off x="4711082" y="230819"/>
            <a:ext cx="2769835"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Environment Details</a:t>
            </a:r>
          </a:p>
        </p:txBody>
      </p:sp>
      <p:sp>
        <p:nvSpPr>
          <p:cNvPr id="323" name="TextBox 2"/>
          <p:cNvSpPr txBox="1"/>
          <p:nvPr/>
        </p:nvSpPr>
        <p:spPr>
          <a:xfrm>
            <a:off x="839704" y="1553616"/>
            <a:ext cx="8481850"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Action Spaces : A possible actions can do in environments</a:t>
            </a:r>
          </a:p>
        </p:txBody>
      </p:sp>
      <p:sp>
        <p:nvSpPr>
          <p:cNvPr id="324" name="TextBox 3"/>
          <p:cNvSpPr txBox="1"/>
          <p:nvPr/>
        </p:nvSpPr>
        <p:spPr>
          <a:xfrm>
            <a:off x="839704" y="2248979"/>
            <a:ext cx="10266262" cy="2301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Apple SD 산돌고딕 Neo 일반체"/>
                <a:ea typeface="Apple SD 산돌고딕 Neo 일반체"/>
                <a:cs typeface="Apple SD 산돌고딕 Neo 일반체"/>
                <a:sym typeface="Apple SD 산돌고딕 Neo 일반체"/>
              </a:defRPr>
            </a:pPr>
            <a:r>
              <a:t>Action Type	: MultiDiscrete (Only one button can be Press)</a:t>
            </a:r>
          </a:p>
          <a:p>
            <a:pPr>
              <a:defRPr>
                <a:latin typeface="Apple SD 산돌고딕 Neo 일반체"/>
                <a:ea typeface="Apple SD 산돌고딕 Neo 일반체"/>
                <a:cs typeface="Apple SD 산돌고딕 Neo 일반체"/>
                <a:sym typeface="Apple SD 산돌고딕 Neo 일반체"/>
              </a:defRPr>
            </a:pPr>
          </a:p>
          <a:p>
            <a:pPr>
              <a:defRPr>
                <a:latin typeface="Apple SD 산돌고딕 Neo 일반체"/>
                <a:ea typeface="Apple SD 산돌고딕 Neo 일반체"/>
                <a:cs typeface="Apple SD 산돌고딕 Neo 일반체"/>
                <a:sym typeface="Apple SD 산돌고딕 Neo 일반체"/>
              </a:defRPr>
            </a:pPr>
            <a:r>
              <a:t>Action Size	: 8</a:t>
            </a:r>
          </a:p>
          <a:p>
            <a:pPr>
              <a:defRPr>
                <a:latin typeface="Apple SD 산돌고딕 Neo 일반체"/>
                <a:ea typeface="Apple SD 산돌고딕 Neo 일반체"/>
                <a:cs typeface="Apple SD 산돌고딕 Neo 일반체"/>
                <a:sym typeface="Apple SD 산돌고딕 Neo 일반체"/>
              </a:defRPr>
            </a:pPr>
          </a:p>
          <a:p>
            <a:pPr>
              <a:defRPr>
                <a:latin typeface="Apple SD 산돌고딕 Neo 일반체"/>
                <a:ea typeface="Apple SD 산돌고딕 Neo 일반체"/>
                <a:cs typeface="Apple SD 산돌고딕 Neo 일반체"/>
                <a:sym typeface="Apple SD 산돌고딕 Neo 일반체"/>
              </a:defRPr>
            </a:pPr>
            <a:r>
              <a:t>Actions	: BUTTON , SELECT, null, RESET, UP, DOWN, LEFT, RIGHT</a:t>
            </a:r>
          </a:p>
        </p:txBody>
      </p:sp>
      <p:sp>
        <p:nvSpPr>
          <p:cNvPr id="325" name="Straight Connector 4"/>
          <p:cNvSpPr/>
          <p:nvPr/>
        </p:nvSpPr>
        <p:spPr>
          <a:xfrm>
            <a:off x="839704" y="2167485"/>
            <a:ext cx="10461571" cy="1"/>
          </a:xfrm>
          <a:prstGeom prst="line">
            <a:avLst/>
          </a:prstGeom>
          <a:ln w="15875">
            <a:solidFill>
              <a:schemeClr val="accent1"/>
            </a:solidFill>
          </a:ln>
        </p:spPr>
        <p:txBody>
          <a:bodyPr lIns="45718" tIns="45718" rIns="45718" bIns="45718"/>
          <a:lstStyle/>
          <a:p>
            <a:pPr/>
          </a:p>
        </p:txBody>
      </p:sp>
      <p:pic>
        <p:nvPicPr>
          <p:cNvPr id="326" name="Picture 5" descr="Picture 5"/>
          <p:cNvPicPr>
            <a:picLocks noChangeAspect="1"/>
          </p:cNvPicPr>
          <p:nvPr/>
        </p:nvPicPr>
        <p:blipFill>
          <a:blip r:embed="rId2">
            <a:extLst/>
          </a:blip>
          <a:stretch>
            <a:fillRect/>
          </a:stretch>
        </p:blipFill>
        <p:spPr>
          <a:xfrm>
            <a:off x="9868616" y="4082505"/>
            <a:ext cx="2255717" cy="2261813"/>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eelOff" invX="1"/>
      </p:transition>
    </mc:Choice>
    <mc:Choice xmlns:p14="http://schemas.microsoft.com/office/powerpoint/2010/main" Requires="p14">
      <p:transition spd="med" advClick="1" p14:dur="1000">
        <p:wipe dir="l"/>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TextBox 1"/>
          <p:cNvSpPr txBox="1"/>
          <p:nvPr/>
        </p:nvSpPr>
        <p:spPr>
          <a:xfrm>
            <a:off x="3308471" y="398260"/>
            <a:ext cx="5575057"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Restrict actions for Kaboom Environment </a:t>
            </a:r>
          </a:p>
        </p:txBody>
      </p:sp>
      <p:sp>
        <p:nvSpPr>
          <p:cNvPr id="329" name="TextBox 2"/>
          <p:cNvSpPr txBox="1"/>
          <p:nvPr/>
        </p:nvSpPr>
        <p:spPr>
          <a:xfrm>
            <a:off x="816745" y="1225117"/>
            <a:ext cx="10972801" cy="828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Apple SD 산돌고딕 Neo 일반체"/>
                <a:ea typeface="Apple SD 산돌고딕 Neo 일반체"/>
                <a:cs typeface="Apple SD 산돌고딕 Neo 일반체"/>
                <a:sym typeface="Apple SD 산돌고딕 Neo 일반체"/>
              </a:defRPr>
            </a:pPr>
            <a:r>
              <a:t>Every time that make Environment from gym-retro library action spaces depened on</a:t>
            </a:r>
          </a:p>
          <a:p>
            <a:pPr>
              <a:defRPr>
                <a:latin typeface="Apple SD 산돌고딕 Neo 일반체"/>
                <a:ea typeface="Apple SD 산돌고딕 Neo 일반체"/>
                <a:cs typeface="Apple SD 산돌고딕 Neo 일반체"/>
                <a:sym typeface="Apple SD 산돌고딕 Neo 일반체"/>
              </a:defRPr>
            </a:pPr>
            <a:r>
              <a:t>Game platform so we pick some actions are properly for an environment</a:t>
            </a:r>
          </a:p>
        </p:txBody>
      </p:sp>
      <p:pic>
        <p:nvPicPr>
          <p:cNvPr id="330" name="Picture 6" descr="Picture 6"/>
          <p:cNvPicPr>
            <a:picLocks noChangeAspect="1"/>
          </p:cNvPicPr>
          <p:nvPr/>
        </p:nvPicPr>
        <p:blipFill>
          <a:blip r:embed="rId2">
            <a:extLst/>
          </a:blip>
          <a:stretch>
            <a:fillRect/>
          </a:stretch>
        </p:blipFill>
        <p:spPr>
          <a:xfrm>
            <a:off x="192349" y="2646376"/>
            <a:ext cx="3811479" cy="2776748"/>
          </a:xfrm>
          <a:prstGeom prst="rect">
            <a:avLst/>
          </a:prstGeom>
          <a:ln w="12700">
            <a:miter lim="400000"/>
          </a:ln>
        </p:spPr>
      </p:pic>
      <p:pic>
        <p:nvPicPr>
          <p:cNvPr id="331" name="Picture 8" descr="Picture 8"/>
          <p:cNvPicPr>
            <a:picLocks noChangeAspect="1"/>
          </p:cNvPicPr>
          <p:nvPr/>
        </p:nvPicPr>
        <p:blipFill>
          <a:blip r:embed="rId3">
            <a:extLst/>
          </a:blip>
          <a:stretch>
            <a:fillRect/>
          </a:stretch>
        </p:blipFill>
        <p:spPr>
          <a:xfrm>
            <a:off x="4157731" y="2646376"/>
            <a:ext cx="3811480" cy="2776748"/>
          </a:xfrm>
          <a:prstGeom prst="rect">
            <a:avLst/>
          </a:prstGeom>
          <a:ln w="12700">
            <a:miter lim="400000"/>
          </a:ln>
        </p:spPr>
      </p:pic>
      <p:pic>
        <p:nvPicPr>
          <p:cNvPr id="332" name="Picture 10" descr="Picture 10"/>
          <p:cNvPicPr>
            <a:picLocks noChangeAspect="1"/>
          </p:cNvPicPr>
          <p:nvPr/>
        </p:nvPicPr>
        <p:blipFill>
          <a:blip r:embed="rId4">
            <a:extLst/>
          </a:blip>
          <a:stretch>
            <a:fillRect/>
          </a:stretch>
        </p:blipFill>
        <p:spPr>
          <a:xfrm>
            <a:off x="8123112" y="2646375"/>
            <a:ext cx="3811480" cy="2776748"/>
          </a:xfrm>
          <a:prstGeom prst="rect">
            <a:avLst/>
          </a:prstGeom>
          <a:ln w="12700">
            <a:miter lim="400000"/>
          </a:ln>
        </p:spPr>
      </p:pic>
      <p:sp>
        <p:nvSpPr>
          <p:cNvPr id="333" name="TextBox 12"/>
          <p:cNvSpPr txBox="1"/>
          <p:nvPr/>
        </p:nvSpPr>
        <p:spPr>
          <a:xfrm>
            <a:off x="1046084" y="5637321"/>
            <a:ext cx="2104009" cy="828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Left : Move Left</a:t>
            </a:r>
          </a:p>
        </p:txBody>
      </p:sp>
      <p:sp>
        <p:nvSpPr>
          <p:cNvPr id="334" name="TextBox 13"/>
          <p:cNvSpPr txBox="1"/>
          <p:nvPr/>
        </p:nvSpPr>
        <p:spPr>
          <a:xfrm>
            <a:off x="4820596" y="5632882"/>
            <a:ext cx="2485749"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Right : Move Right</a:t>
            </a:r>
          </a:p>
        </p:txBody>
      </p:sp>
      <p:sp>
        <p:nvSpPr>
          <p:cNvPr id="335" name="TextBox 14"/>
          <p:cNvSpPr txBox="1"/>
          <p:nvPr/>
        </p:nvSpPr>
        <p:spPr>
          <a:xfrm>
            <a:off x="8630618" y="5632882"/>
            <a:ext cx="2796468" cy="828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Button : Drop Bombs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eelOff" invX="1"/>
      </p:transition>
    </mc:Choice>
    <mc:Choice xmlns:p14="http://schemas.microsoft.com/office/powerpoint/2010/main" Requires="p14">
      <p:transition spd="med" advClick="1" p14:dur="1000">
        <p:wipe dir="l"/>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TextBox 6"/>
          <p:cNvSpPr txBox="1"/>
          <p:nvPr/>
        </p:nvSpPr>
        <p:spPr>
          <a:xfrm rot="5400000">
            <a:off x="4405267" y="3272106"/>
            <a:ext cx="4939031" cy="475614"/>
          </a:xfrm>
          <a:prstGeom prst="rect">
            <a:avLst/>
          </a:prstGeom>
          <a:solidFill>
            <a:srgbClr val="FFFFFF"/>
          </a:solidFill>
          <a:ln w="15875">
            <a:solidFill>
              <a:srgbClr val="000000"/>
            </a:solidFill>
          </a:ln>
          <a:extLst>
            <a:ext uri="{C572A759-6A51-4108-AA02-DFA0A04FC94B}">
              <ma14:wrappingTextBoxFlag xmlns:ma14="http://schemas.microsoft.com/office/mac/drawingml/2011/main" val="1"/>
            </a:ext>
          </a:extLst>
        </p:spPr>
        <p:txBody>
          <a:bodyPr lIns="45718" tIns="45718" rIns="45718" bIns="45718">
            <a:spAutoFit/>
          </a:bodyPr>
          <a:lstStyle>
            <a:lvl1pPr algn="ctr">
              <a:defRPr>
                <a:latin typeface="Apple SD 산돌고딕 Neo 일반체"/>
                <a:ea typeface="Apple SD 산돌고딕 Neo 일반체"/>
                <a:cs typeface="Apple SD 산돌고딕 Neo 일반체"/>
                <a:sym typeface="Apple SD 산돌고딕 Neo 일반체"/>
              </a:defRPr>
            </a:lvl1pPr>
          </a:lstStyle>
          <a:p>
            <a:pPr/>
            <a:r>
              <a:t>Convolutional neural network</a:t>
            </a:r>
          </a:p>
        </p:txBody>
      </p:sp>
      <p:sp>
        <p:nvSpPr>
          <p:cNvPr id="338" name="Straight Arrow Connector 10"/>
          <p:cNvSpPr/>
          <p:nvPr/>
        </p:nvSpPr>
        <p:spPr>
          <a:xfrm flipV="1">
            <a:off x="7112590" y="1954821"/>
            <a:ext cx="1398521" cy="7113"/>
          </a:xfrm>
          <a:prstGeom prst="line">
            <a:avLst/>
          </a:prstGeom>
          <a:ln w="12700">
            <a:solidFill>
              <a:srgbClr val="000000"/>
            </a:solidFill>
            <a:tailEnd type="triangle"/>
          </a:ln>
        </p:spPr>
        <p:txBody>
          <a:bodyPr lIns="45718" tIns="45718" rIns="45718" bIns="45718"/>
          <a:lstStyle/>
          <a:p>
            <a:pPr/>
          </a:p>
        </p:txBody>
      </p:sp>
      <p:sp>
        <p:nvSpPr>
          <p:cNvPr id="339" name="Straight Arrow Connector 12"/>
          <p:cNvSpPr/>
          <p:nvPr/>
        </p:nvSpPr>
        <p:spPr>
          <a:xfrm>
            <a:off x="7112590" y="3497574"/>
            <a:ext cx="1418444" cy="7112"/>
          </a:xfrm>
          <a:prstGeom prst="line">
            <a:avLst/>
          </a:prstGeom>
          <a:ln w="12700">
            <a:solidFill>
              <a:srgbClr val="000000"/>
            </a:solidFill>
            <a:tailEnd type="triangle"/>
          </a:ln>
        </p:spPr>
        <p:txBody>
          <a:bodyPr lIns="45718" tIns="45718" rIns="45718" bIns="45718"/>
          <a:lstStyle/>
          <a:p>
            <a:pPr/>
          </a:p>
        </p:txBody>
      </p:sp>
      <p:sp>
        <p:nvSpPr>
          <p:cNvPr id="340" name="Straight Arrow Connector 14"/>
          <p:cNvSpPr/>
          <p:nvPr/>
        </p:nvSpPr>
        <p:spPr>
          <a:xfrm>
            <a:off x="7112590" y="4966470"/>
            <a:ext cx="1398521" cy="1"/>
          </a:xfrm>
          <a:prstGeom prst="line">
            <a:avLst/>
          </a:prstGeom>
          <a:ln w="12700">
            <a:solidFill>
              <a:srgbClr val="000000"/>
            </a:solidFill>
            <a:tailEnd type="triangle"/>
          </a:ln>
        </p:spPr>
        <p:txBody>
          <a:bodyPr lIns="45718" tIns="45718" rIns="45718" bIns="45718"/>
          <a:lstStyle/>
          <a:p>
            <a:pPr/>
          </a:p>
        </p:txBody>
      </p:sp>
      <p:sp>
        <p:nvSpPr>
          <p:cNvPr id="341" name="TextBox 15"/>
          <p:cNvSpPr txBox="1"/>
          <p:nvPr/>
        </p:nvSpPr>
        <p:spPr>
          <a:xfrm>
            <a:off x="8531031" y="1770153"/>
            <a:ext cx="2619321" cy="475614"/>
          </a:xfrm>
          <a:prstGeom prst="rect">
            <a:avLst/>
          </a:prstGeom>
          <a:solidFill>
            <a:srgbClr val="FFFFFF"/>
          </a:solidFill>
          <a:ln w="15875">
            <a:solidFill>
              <a:srgbClr val="000000"/>
            </a:solidFill>
          </a:ln>
          <a:extLst>
            <a:ext uri="{C572A759-6A51-4108-AA02-DFA0A04FC94B}">
              <ma14:wrappingTextBoxFlag xmlns:ma14="http://schemas.microsoft.com/office/mac/drawingml/2011/main" val="1"/>
            </a:ext>
          </a:extLst>
        </p:spPr>
        <p:txBody>
          <a:bodyPr lIns="45718" tIns="45718" rIns="45718" bIns="45718">
            <a:spAutoFit/>
          </a:bodyPr>
          <a:lstStyle/>
          <a:p>
            <a:pPr algn="ctr">
              <a:defRPr>
                <a:latin typeface="Apple SD 산돌고딕 Neo 일반체"/>
                <a:ea typeface="Apple SD 산돌고딕 Neo 일반체"/>
                <a:cs typeface="Apple SD 산돌고딕 Neo 일반체"/>
                <a:sym typeface="Apple SD 산돌고딕 Neo 일반체"/>
              </a:defRPr>
            </a:pPr>
            <a:r>
              <a:t>Q-Value 1 (</a:t>
            </a:r>
            <a:r>
              <a:t>Left</a:t>
            </a:r>
            <a:r>
              <a:t>)</a:t>
            </a:r>
          </a:p>
        </p:txBody>
      </p:sp>
      <p:sp>
        <p:nvSpPr>
          <p:cNvPr id="342" name="TextBox 16"/>
          <p:cNvSpPr txBox="1"/>
          <p:nvPr/>
        </p:nvSpPr>
        <p:spPr>
          <a:xfrm>
            <a:off x="8531031" y="3320019"/>
            <a:ext cx="2619322" cy="475614"/>
          </a:xfrm>
          <a:prstGeom prst="rect">
            <a:avLst/>
          </a:prstGeom>
          <a:solidFill>
            <a:srgbClr val="FFFFFF"/>
          </a:solidFill>
          <a:ln w="15875">
            <a:solidFill>
              <a:srgbClr val="000000"/>
            </a:solidFill>
          </a:ln>
          <a:extLst>
            <a:ext uri="{C572A759-6A51-4108-AA02-DFA0A04FC94B}">
              <ma14:wrappingTextBoxFlag xmlns:ma14="http://schemas.microsoft.com/office/mac/drawingml/2011/main" val="1"/>
            </a:ext>
          </a:extLst>
        </p:spPr>
        <p:txBody>
          <a:bodyPr lIns="45718" tIns="45718" rIns="45718" bIns="45718">
            <a:spAutoFit/>
          </a:bodyPr>
          <a:lstStyle/>
          <a:p>
            <a:pPr algn="ctr">
              <a:defRPr>
                <a:latin typeface="Apple SD 산돌고딕 Neo 일반체"/>
                <a:ea typeface="Apple SD 산돌고딕 Neo 일반체"/>
                <a:cs typeface="Apple SD 산돌고딕 Neo 일반체"/>
                <a:sym typeface="Apple SD 산돌고딕 Neo 일반체"/>
              </a:defRPr>
            </a:pPr>
            <a:r>
              <a:t>Q-Value 1 (</a:t>
            </a:r>
            <a:r>
              <a:t>Right</a:t>
            </a:r>
            <a:r>
              <a:t>)</a:t>
            </a:r>
          </a:p>
        </p:txBody>
      </p:sp>
      <p:sp>
        <p:nvSpPr>
          <p:cNvPr id="343" name="TextBox 18"/>
          <p:cNvSpPr txBox="1"/>
          <p:nvPr/>
        </p:nvSpPr>
        <p:spPr>
          <a:xfrm>
            <a:off x="8531031" y="4735636"/>
            <a:ext cx="2619324" cy="475614"/>
          </a:xfrm>
          <a:prstGeom prst="rect">
            <a:avLst/>
          </a:prstGeom>
          <a:solidFill>
            <a:srgbClr val="FFFFFF"/>
          </a:solidFill>
          <a:ln w="15875">
            <a:solidFill>
              <a:srgbClr val="000000"/>
            </a:solidFill>
          </a:ln>
          <a:extLst>
            <a:ext uri="{C572A759-6A51-4108-AA02-DFA0A04FC94B}">
              <ma14:wrappingTextBoxFlag xmlns:ma14="http://schemas.microsoft.com/office/mac/drawingml/2011/main" val="1"/>
            </a:ext>
          </a:extLst>
        </p:spPr>
        <p:txBody>
          <a:bodyPr lIns="45718" tIns="45718" rIns="45718" bIns="45718">
            <a:spAutoFit/>
          </a:bodyPr>
          <a:lstStyle>
            <a:lvl1pPr algn="ctr">
              <a:defRPr>
                <a:latin typeface="Apple SD 산돌고딕 Neo 일반체"/>
                <a:ea typeface="Apple SD 산돌고딕 Neo 일반체"/>
                <a:cs typeface="Apple SD 산돌고딕 Neo 일반체"/>
                <a:sym typeface="Apple SD 산돌고딕 Neo 일반체"/>
              </a:defRPr>
            </a:lvl1pPr>
          </a:lstStyle>
          <a:p>
            <a:pPr/>
            <a:r>
              <a:t>Q-Value 1 (Button)</a:t>
            </a:r>
          </a:p>
        </p:txBody>
      </p:sp>
      <p:sp>
        <p:nvSpPr>
          <p:cNvPr id="344" name="TextBox 26"/>
          <p:cNvSpPr txBox="1"/>
          <p:nvPr/>
        </p:nvSpPr>
        <p:spPr>
          <a:xfrm>
            <a:off x="1554111" y="5519690"/>
            <a:ext cx="2597652"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a:latin typeface="Apple SD 산돌고딕 Neo 일반체"/>
                <a:ea typeface="Apple SD 산돌고딕 Neo 일반체"/>
                <a:cs typeface="Apple SD 산돌고딕 Neo 일반체"/>
                <a:sym typeface="Apple SD 산돌고딕 Neo 일반체"/>
              </a:defRPr>
            </a:lvl1pPr>
          </a:lstStyle>
          <a:p>
            <a:pPr/>
            <a:r>
              <a:t>State</a:t>
            </a:r>
          </a:p>
        </p:txBody>
      </p:sp>
      <p:sp>
        <p:nvSpPr>
          <p:cNvPr id="348" name="Straight Arrow Connector 2"/>
          <p:cNvSpPr/>
          <p:nvPr/>
        </p:nvSpPr>
        <p:spPr>
          <a:xfrm>
            <a:off x="4477099" y="3286739"/>
            <a:ext cx="1914291" cy="114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a:solidFill>
              <a:srgbClr val="000000"/>
            </a:solidFill>
            <a:tailEnd type="triangle"/>
          </a:ln>
        </p:spPr>
        <p:txBody>
          <a:bodyPr/>
          <a:lstStyle/>
          <a:p>
            <a:pPr/>
          </a:p>
        </p:txBody>
      </p:sp>
      <p:pic>
        <p:nvPicPr>
          <p:cNvPr id="346" name="Picture 6" descr="Picture 6"/>
          <p:cNvPicPr>
            <a:picLocks noChangeAspect="1"/>
          </p:cNvPicPr>
          <p:nvPr/>
        </p:nvPicPr>
        <p:blipFill>
          <a:blip r:embed="rId2">
            <a:extLst/>
          </a:blip>
          <a:stretch>
            <a:fillRect/>
          </a:stretch>
        </p:blipFill>
        <p:spPr>
          <a:xfrm>
            <a:off x="1228775" y="2051852"/>
            <a:ext cx="3248325" cy="2891445"/>
          </a:xfrm>
          <a:prstGeom prst="rect">
            <a:avLst/>
          </a:prstGeom>
          <a:ln w="12700">
            <a:miter lim="400000"/>
          </a:ln>
        </p:spPr>
      </p:pic>
      <p:sp>
        <p:nvSpPr>
          <p:cNvPr id="347" name="TextBox 11"/>
          <p:cNvSpPr txBox="1"/>
          <p:nvPr/>
        </p:nvSpPr>
        <p:spPr>
          <a:xfrm>
            <a:off x="3664012" y="313386"/>
            <a:ext cx="4863976"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Simplified structure for CNN process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eelOff" invX="1"/>
      </p:transition>
    </mc:Choice>
    <mc:Choice xmlns:p14="http://schemas.microsoft.com/office/powerpoint/2010/main" Requires="p14">
      <p:transition spd="med" advClick="1" p14:dur="1000">
        <p:wipe dir="l"/>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0" name="Picture 1" descr="Picture 1"/>
          <p:cNvPicPr>
            <a:picLocks noChangeAspect="1"/>
          </p:cNvPicPr>
          <p:nvPr/>
        </p:nvPicPr>
        <p:blipFill>
          <a:blip r:embed="rId2">
            <a:extLst/>
          </a:blip>
          <a:stretch>
            <a:fillRect/>
          </a:stretch>
        </p:blipFill>
        <p:spPr>
          <a:xfrm>
            <a:off x="9415198" y="1625001"/>
            <a:ext cx="2012827" cy="1862359"/>
          </a:xfrm>
          <a:prstGeom prst="rect">
            <a:avLst/>
          </a:prstGeom>
          <a:ln w="12700">
            <a:miter lim="400000"/>
          </a:ln>
        </p:spPr>
      </p:pic>
      <p:pic>
        <p:nvPicPr>
          <p:cNvPr id="351" name="Picture 2" descr="Picture 2"/>
          <p:cNvPicPr>
            <a:picLocks noChangeAspect="1"/>
          </p:cNvPicPr>
          <p:nvPr/>
        </p:nvPicPr>
        <p:blipFill>
          <a:blip r:embed="rId3">
            <a:extLst/>
          </a:blip>
          <a:stretch>
            <a:fillRect/>
          </a:stretch>
        </p:blipFill>
        <p:spPr>
          <a:xfrm>
            <a:off x="9640685" y="1811844"/>
            <a:ext cx="2013360" cy="1860876"/>
          </a:xfrm>
          <a:prstGeom prst="rect">
            <a:avLst/>
          </a:prstGeom>
          <a:ln w="12700">
            <a:miter lim="400000"/>
          </a:ln>
        </p:spPr>
      </p:pic>
      <p:pic>
        <p:nvPicPr>
          <p:cNvPr id="352" name="Picture 3" descr="Picture 3"/>
          <p:cNvPicPr>
            <a:picLocks noChangeAspect="1"/>
          </p:cNvPicPr>
          <p:nvPr/>
        </p:nvPicPr>
        <p:blipFill>
          <a:blip r:embed="rId3">
            <a:extLst/>
          </a:blip>
          <a:stretch>
            <a:fillRect/>
          </a:stretch>
        </p:blipFill>
        <p:spPr>
          <a:xfrm>
            <a:off x="9876383" y="2000318"/>
            <a:ext cx="2013361" cy="1860875"/>
          </a:xfrm>
          <a:prstGeom prst="rect">
            <a:avLst/>
          </a:prstGeom>
          <a:ln w="12700">
            <a:miter lim="400000"/>
          </a:ln>
        </p:spPr>
      </p:pic>
      <p:pic>
        <p:nvPicPr>
          <p:cNvPr id="353" name="Picture 4" descr="Picture 4"/>
          <p:cNvPicPr>
            <a:picLocks noChangeAspect="1"/>
          </p:cNvPicPr>
          <p:nvPr/>
        </p:nvPicPr>
        <p:blipFill>
          <a:blip r:embed="rId3">
            <a:extLst/>
          </a:blip>
          <a:stretch>
            <a:fillRect/>
          </a:stretch>
        </p:blipFill>
        <p:spPr>
          <a:xfrm>
            <a:off x="10115946" y="2188792"/>
            <a:ext cx="2013360" cy="1860876"/>
          </a:xfrm>
          <a:prstGeom prst="rect">
            <a:avLst/>
          </a:prstGeom>
          <a:ln w="12700">
            <a:miter lim="400000"/>
          </a:ln>
        </p:spPr>
      </p:pic>
      <p:pic>
        <p:nvPicPr>
          <p:cNvPr id="354" name="Picture 5" descr="Picture 5"/>
          <p:cNvPicPr>
            <a:picLocks noChangeAspect="1"/>
          </p:cNvPicPr>
          <p:nvPr/>
        </p:nvPicPr>
        <p:blipFill>
          <a:blip r:embed="rId4">
            <a:extLst/>
          </a:blip>
          <a:srcRect l="18967" t="0" r="19207" b="0"/>
          <a:stretch>
            <a:fillRect/>
          </a:stretch>
        </p:blipFill>
        <p:spPr>
          <a:xfrm>
            <a:off x="62694" y="1638967"/>
            <a:ext cx="2649634" cy="2410701"/>
          </a:xfrm>
          <a:prstGeom prst="rect">
            <a:avLst/>
          </a:prstGeom>
          <a:ln w="12700">
            <a:miter lim="400000"/>
          </a:ln>
        </p:spPr>
      </p:pic>
      <p:sp>
        <p:nvSpPr>
          <p:cNvPr id="355" name="TextBox 6"/>
          <p:cNvSpPr txBox="1"/>
          <p:nvPr/>
        </p:nvSpPr>
        <p:spPr>
          <a:xfrm>
            <a:off x="319482" y="4102823"/>
            <a:ext cx="2136059" cy="828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Frame Size : 210x160 </a:t>
            </a:r>
          </a:p>
        </p:txBody>
      </p:sp>
      <p:pic>
        <p:nvPicPr>
          <p:cNvPr id="356" name="Picture 7" descr="Picture 7"/>
          <p:cNvPicPr>
            <a:picLocks noChangeAspect="1"/>
          </p:cNvPicPr>
          <p:nvPr/>
        </p:nvPicPr>
        <p:blipFill>
          <a:blip r:embed="rId4">
            <a:extLst/>
          </a:blip>
          <a:srcRect l="18967" t="0" r="19208" b="0"/>
          <a:stretch>
            <a:fillRect/>
          </a:stretch>
        </p:blipFill>
        <p:spPr>
          <a:xfrm>
            <a:off x="3450145" y="1967787"/>
            <a:ext cx="1902444" cy="1730889"/>
          </a:xfrm>
          <a:prstGeom prst="rect">
            <a:avLst/>
          </a:prstGeom>
          <a:ln w="12700">
            <a:miter lim="400000"/>
          </a:ln>
        </p:spPr>
      </p:pic>
      <p:sp>
        <p:nvSpPr>
          <p:cNvPr id="357" name="TextBox 8"/>
          <p:cNvSpPr txBox="1"/>
          <p:nvPr/>
        </p:nvSpPr>
        <p:spPr>
          <a:xfrm>
            <a:off x="3076686" y="4079206"/>
            <a:ext cx="2649539"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Frame Size : 84x84</a:t>
            </a:r>
          </a:p>
        </p:txBody>
      </p:sp>
      <p:pic>
        <p:nvPicPr>
          <p:cNvPr id="358" name="Picture 9" descr="Picture 9"/>
          <p:cNvPicPr>
            <a:picLocks noChangeAspect="1"/>
          </p:cNvPicPr>
          <p:nvPr/>
        </p:nvPicPr>
        <p:blipFill>
          <a:blip r:embed="rId5">
            <a:extLst/>
          </a:blip>
          <a:srcRect l="18967" t="0" r="19208" b="0"/>
          <a:stretch>
            <a:fillRect/>
          </a:stretch>
        </p:blipFill>
        <p:spPr>
          <a:xfrm>
            <a:off x="6229808" y="1967786"/>
            <a:ext cx="1902444" cy="1730891"/>
          </a:xfrm>
          <a:prstGeom prst="rect">
            <a:avLst/>
          </a:prstGeom>
          <a:ln w="12700">
            <a:miter lim="400000"/>
          </a:ln>
        </p:spPr>
      </p:pic>
      <p:sp>
        <p:nvSpPr>
          <p:cNvPr id="359" name="TextBox 10"/>
          <p:cNvSpPr txBox="1"/>
          <p:nvPr/>
        </p:nvSpPr>
        <p:spPr>
          <a:xfrm>
            <a:off x="5961626" y="4079206"/>
            <a:ext cx="2438983"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Turn to Grayscale</a:t>
            </a:r>
          </a:p>
        </p:txBody>
      </p:sp>
      <p:sp>
        <p:nvSpPr>
          <p:cNvPr id="360" name="Straight Arrow Connector 12"/>
          <p:cNvSpPr/>
          <p:nvPr/>
        </p:nvSpPr>
        <p:spPr>
          <a:xfrm flipV="1">
            <a:off x="2712233" y="2836677"/>
            <a:ext cx="737915" cy="2721"/>
          </a:xfrm>
          <a:prstGeom prst="line">
            <a:avLst/>
          </a:prstGeom>
          <a:ln w="12700">
            <a:solidFill>
              <a:srgbClr val="000000"/>
            </a:solidFill>
            <a:tailEnd type="triangle"/>
          </a:ln>
        </p:spPr>
        <p:txBody>
          <a:bodyPr lIns="45718" tIns="45718" rIns="45718" bIns="45718"/>
          <a:lstStyle/>
          <a:p>
            <a:pPr/>
          </a:p>
        </p:txBody>
      </p:sp>
      <p:sp>
        <p:nvSpPr>
          <p:cNvPr id="361" name="Straight Arrow Connector 15"/>
          <p:cNvSpPr/>
          <p:nvPr/>
        </p:nvSpPr>
        <p:spPr>
          <a:xfrm flipV="1">
            <a:off x="5352763" y="2833172"/>
            <a:ext cx="877046" cy="2"/>
          </a:xfrm>
          <a:prstGeom prst="line">
            <a:avLst/>
          </a:prstGeom>
          <a:ln w="12700">
            <a:solidFill>
              <a:srgbClr val="000000"/>
            </a:solidFill>
            <a:tailEnd type="triangle"/>
          </a:ln>
        </p:spPr>
        <p:txBody>
          <a:bodyPr lIns="45718" tIns="45718" rIns="45718" bIns="45718"/>
          <a:lstStyle/>
          <a:p>
            <a:pPr/>
          </a:p>
        </p:txBody>
      </p:sp>
      <p:sp>
        <p:nvSpPr>
          <p:cNvPr id="362" name="Straight Arrow Connector 23"/>
          <p:cNvSpPr/>
          <p:nvPr/>
        </p:nvSpPr>
        <p:spPr>
          <a:xfrm>
            <a:off x="8132250" y="2833230"/>
            <a:ext cx="1282950" cy="1"/>
          </a:xfrm>
          <a:prstGeom prst="line">
            <a:avLst/>
          </a:prstGeom>
          <a:ln w="12700">
            <a:solidFill>
              <a:srgbClr val="000000"/>
            </a:solidFill>
            <a:tailEnd type="triangle"/>
          </a:ln>
        </p:spPr>
        <p:txBody>
          <a:bodyPr lIns="45718" tIns="45718" rIns="45718" bIns="45718"/>
          <a:lstStyle/>
          <a:p>
            <a:pPr/>
          </a:p>
        </p:txBody>
      </p:sp>
      <p:sp>
        <p:nvSpPr>
          <p:cNvPr id="363" name="TextBox 24"/>
          <p:cNvSpPr txBox="1"/>
          <p:nvPr/>
        </p:nvSpPr>
        <p:spPr>
          <a:xfrm>
            <a:off x="9663572" y="4102823"/>
            <a:ext cx="2438983" cy="828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Stack to 4 frames each step</a:t>
            </a:r>
          </a:p>
        </p:txBody>
      </p:sp>
      <p:sp>
        <p:nvSpPr>
          <p:cNvPr id="364" name="TextBox 1"/>
          <p:cNvSpPr txBox="1"/>
          <p:nvPr/>
        </p:nvSpPr>
        <p:spPr>
          <a:xfrm>
            <a:off x="4200549" y="427190"/>
            <a:ext cx="3181474"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a:latin typeface="Apple SD 산돌고딕 Neo 일반체"/>
                <a:ea typeface="Apple SD 산돌고딕 Neo 일반체"/>
                <a:cs typeface="Apple SD 산돌고딕 Neo 일반체"/>
                <a:sym typeface="Apple SD 산돌고딕 Neo 일반체"/>
              </a:defRPr>
            </a:lvl1pPr>
          </a:lstStyle>
          <a:p>
            <a:pPr/>
            <a:r>
              <a:t>Frame Preprocessing</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eelOff" invX="1"/>
      </p:transition>
    </mc:Choice>
    <mc:Choice xmlns:p14="http://schemas.microsoft.com/office/powerpoint/2010/main" Requires="p14">
      <p:transition spd="med" advClick="1" p14:dur="1000">
        <p:wipe dir="l"/>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Rectangle 6"/>
          <p:cNvSpPr/>
          <p:nvPr/>
        </p:nvSpPr>
        <p:spPr>
          <a:xfrm>
            <a:off x="3175" y="6400800"/>
            <a:ext cx="12188825" cy="457200"/>
          </a:xfrm>
          <a:prstGeom prst="rect">
            <a:avLst/>
          </a:prstGeom>
          <a:solidFill>
            <a:srgbClr val="262626"/>
          </a:solidFill>
          <a:ln w="12700">
            <a:miter lim="400000"/>
          </a:ln>
        </p:spPr>
        <p:txBody>
          <a:bodyPr lIns="45718" tIns="45718" rIns="45718" bIns="45718"/>
          <a:lstStyle/>
          <a:p>
            <a:pPr>
              <a:defRPr sz="1800"/>
            </a:pPr>
          </a:p>
        </p:txBody>
      </p:sp>
      <p:sp>
        <p:nvSpPr>
          <p:cNvPr id="165" name="Straight Connector 8"/>
          <p:cNvSpPr/>
          <p:nvPr/>
        </p:nvSpPr>
        <p:spPr>
          <a:xfrm>
            <a:off x="1207657" y="4474740"/>
            <a:ext cx="9875523" cy="1"/>
          </a:xfrm>
          <a:prstGeom prst="line">
            <a:avLst/>
          </a:prstGeom>
          <a:ln w="12700">
            <a:solidFill>
              <a:srgbClr val="404040"/>
            </a:solidFill>
          </a:ln>
        </p:spPr>
        <p:txBody>
          <a:bodyPr lIns="45718" tIns="45718" rIns="45718" bIns="45718"/>
          <a:lstStyle/>
          <a:p>
            <a:pPr/>
          </a:p>
        </p:txBody>
      </p:sp>
      <p:sp>
        <p:nvSpPr>
          <p:cNvPr id="166" name="Rectangle 10"/>
          <p:cNvSpPr/>
          <p:nvPr/>
        </p:nvSpPr>
        <p:spPr>
          <a:xfrm>
            <a:off x="1506" y="0"/>
            <a:ext cx="12192003" cy="6858000"/>
          </a:xfrm>
          <a:prstGeom prst="rect">
            <a:avLst/>
          </a:prstGeom>
          <a:solidFill>
            <a:schemeClr val="accent1"/>
          </a:solidFill>
          <a:ln w="12700">
            <a:miter lim="400000"/>
          </a:ln>
        </p:spPr>
        <p:txBody>
          <a:bodyPr lIns="45718" tIns="45718" rIns="45718" bIns="45718" anchor="ctr"/>
          <a:lstStyle/>
          <a:p>
            <a:pPr algn="ctr">
              <a:defRPr sz="1800">
                <a:solidFill>
                  <a:srgbClr val="FFFFFF"/>
                </a:solidFill>
              </a:defRPr>
            </a:pPr>
          </a:p>
        </p:txBody>
      </p:sp>
      <p:sp>
        <p:nvSpPr>
          <p:cNvPr id="167" name="TextBox 1"/>
          <p:cNvSpPr txBox="1"/>
          <p:nvPr/>
        </p:nvSpPr>
        <p:spPr>
          <a:xfrm>
            <a:off x="1143000" y="758951"/>
            <a:ext cx="9966960" cy="38921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a:lnSpc>
                <a:spcPct val="90000"/>
              </a:lnSpc>
              <a:spcBef>
                <a:spcPts val="600"/>
              </a:spcBef>
              <a:defRPr spc="-100" sz="8900">
                <a:solidFill>
                  <a:srgbClr val="FFFFFF"/>
                </a:solidFill>
                <a:latin typeface="Calibri Light"/>
                <a:ea typeface="Calibri Light"/>
                <a:cs typeface="Calibri Light"/>
                <a:sym typeface="Calibri Light"/>
              </a:defRPr>
            </a:pPr>
            <a:r>
              <a:t>Our </a:t>
            </a:r>
          </a:p>
          <a:p>
            <a:pPr>
              <a:lnSpc>
                <a:spcPct val="90000"/>
              </a:lnSpc>
              <a:spcBef>
                <a:spcPts val="600"/>
              </a:spcBef>
              <a:defRPr spc="-100" sz="8900">
                <a:solidFill>
                  <a:srgbClr val="FFFFFF"/>
                </a:solidFill>
                <a:latin typeface="Calibri Light"/>
                <a:ea typeface="Calibri Light"/>
                <a:cs typeface="Calibri Light"/>
                <a:sym typeface="Calibri Light"/>
              </a:defRPr>
            </a:pPr>
            <a:r>
              <a:t>Work</a:t>
            </a:r>
          </a:p>
        </p:txBody>
      </p:sp>
      <p:sp>
        <p:nvSpPr>
          <p:cNvPr id="168" name="Rectangle 12"/>
          <p:cNvSpPr/>
          <p:nvPr/>
        </p:nvSpPr>
        <p:spPr>
          <a:xfrm>
            <a:off x="1505" y="4953000"/>
            <a:ext cx="12188956" cy="1905000"/>
          </a:xfrm>
          <a:prstGeom prst="rect">
            <a:avLst/>
          </a:prstGeom>
          <a:solidFill>
            <a:srgbClr val="262626"/>
          </a:solidFill>
          <a:ln w="12700">
            <a:miter lim="400000"/>
          </a:ln>
        </p:spPr>
        <p:txBody>
          <a:bodyPr lIns="45718" tIns="45718" rIns="45718" bIns="45718"/>
          <a:lstStyle/>
          <a:p>
            <a:pPr>
              <a:defRPr sz="1800"/>
            </a:pP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TextBox 1"/>
          <p:cNvSpPr txBox="1"/>
          <p:nvPr/>
        </p:nvSpPr>
        <p:spPr>
          <a:xfrm>
            <a:off x="3219634" y="870697"/>
            <a:ext cx="5752732"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a:latin typeface="Apple SD 산돌고딕 Neo 일반체"/>
                <a:ea typeface="Apple SD 산돌고딕 Neo 일반체"/>
                <a:cs typeface="Apple SD 산돌고딕 Neo 일반체"/>
                <a:sym typeface="Apple SD 산돌고딕 Neo 일반체"/>
              </a:defRPr>
            </a:lvl1pPr>
          </a:lstStyle>
          <a:p>
            <a:pPr/>
            <a:r>
              <a:t>Why Stacking Frame?</a:t>
            </a:r>
          </a:p>
        </p:txBody>
      </p:sp>
      <p:sp>
        <p:nvSpPr>
          <p:cNvPr id="367" name="TextBox 2"/>
          <p:cNvSpPr txBox="1"/>
          <p:nvPr/>
        </p:nvSpPr>
        <p:spPr>
          <a:xfrm>
            <a:off x="1142260" y="1541630"/>
            <a:ext cx="9907480" cy="828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If use one frame for each step. Agent not know what happened before. Use frame stack to make an Agent know what happened before</a:t>
            </a:r>
          </a:p>
        </p:txBody>
      </p:sp>
      <p:pic>
        <p:nvPicPr>
          <p:cNvPr id="368" name="Picture 4" descr="Picture 4"/>
          <p:cNvPicPr>
            <a:picLocks noChangeAspect="1"/>
          </p:cNvPicPr>
          <p:nvPr/>
        </p:nvPicPr>
        <p:blipFill>
          <a:blip r:embed="rId2">
            <a:extLst/>
          </a:blip>
          <a:stretch>
            <a:fillRect/>
          </a:stretch>
        </p:blipFill>
        <p:spPr>
          <a:xfrm>
            <a:off x="1099909" y="3187638"/>
            <a:ext cx="3143194" cy="2289886"/>
          </a:xfrm>
          <a:prstGeom prst="rect">
            <a:avLst/>
          </a:prstGeom>
          <a:ln w="12700">
            <a:miter lim="400000"/>
          </a:ln>
        </p:spPr>
      </p:pic>
      <p:pic>
        <p:nvPicPr>
          <p:cNvPr id="369" name="Picture 8" descr="Picture 8"/>
          <p:cNvPicPr>
            <a:picLocks noChangeAspect="1"/>
          </p:cNvPicPr>
          <p:nvPr/>
        </p:nvPicPr>
        <p:blipFill>
          <a:blip r:embed="rId3">
            <a:extLst/>
          </a:blip>
          <a:stretch>
            <a:fillRect/>
          </a:stretch>
        </p:blipFill>
        <p:spPr>
          <a:xfrm>
            <a:off x="4318277" y="3187637"/>
            <a:ext cx="3143192" cy="2289887"/>
          </a:xfrm>
          <a:prstGeom prst="rect">
            <a:avLst/>
          </a:prstGeom>
          <a:ln w="12700">
            <a:miter lim="400000"/>
          </a:ln>
        </p:spPr>
      </p:pic>
      <p:pic>
        <p:nvPicPr>
          <p:cNvPr id="370" name="Picture 10" descr="Picture 10"/>
          <p:cNvPicPr>
            <a:picLocks noChangeAspect="1"/>
          </p:cNvPicPr>
          <p:nvPr/>
        </p:nvPicPr>
        <p:blipFill>
          <a:blip r:embed="rId4">
            <a:extLst/>
          </a:blip>
          <a:stretch>
            <a:fillRect/>
          </a:stretch>
        </p:blipFill>
        <p:spPr>
          <a:xfrm>
            <a:off x="7536644" y="3187637"/>
            <a:ext cx="3143192" cy="2289887"/>
          </a:xfrm>
          <a:prstGeom prst="rect">
            <a:avLst/>
          </a:prstGeom>
          <a:ln w="12700">
            <a:miter lim="400000"/>
          </a:ln>
        </p:spPr>
      </p:pic>
      <p:sp>
        <p:nvSpPr>
          <p:cNvPr id="371" name="TextBox 11"/>
          <p:cNvSpPr txBox="1"/>
          <p:nvPr/>
        </p:nvSpPr>
        <p:spPr>
          <a:xfrm>
            <a:off x="1689716" y="5544091"/>
            <a:ext cx="1953088"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Current Frame</a:t>
            </a:r>
          </a:p>
        </p:txBody>
      </p:sp>
      <p:sp>
        <p:nvSpPr>
          <p:cNvPr id="372" name="TextBox 12"/>
          <p:cNvSpPr txBox="1"/>
          <p:nvPr/>
        </p:nvSpPr>
        <p:spPr>
          <a:xfrm>
            <a:off x="4686949" y="5544091"/>
            <a:ext cx="2596969"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Apple SD 산돌고딕 Neo 일반체"/>
                <a:ea typeface="Apple SD 산돌고딕 Neo 일반체"/>
                <a:cs typeface="Apple SD 산돌고딕 Neo 일반체"/>
                <a:sym typeface="Apple SD 산돌고딕 Neo 일반체"/>
              </a:defRPr>
            </a:pPr>
            <a:r>
              <a:t>1</a:t>
            </a:r>
            <a:r>
              <a:rPr baseline="30000"/>
              <a:t>st</a:t>
            </a:r>
            <a:r>
              <a:t> Previous Frame</a:t>
            </a:r>
          </a:p>
        </p:txBody>
      </p:sp>
      <p:sp>
        <p:nvSpPr>
          <p:cNvPr id="373" name="TextBox 13"/>
          <p:cNvSpPr txBox="1"/>
          <p:nvPr/>
        </p:nvSpPr>
        <p:spPr>
          <a:xfrm>
            <a:off x="7905315" y="5625470"/>
            <a:ext cx="2703097"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Apple SD 산돌고딕 Neo 일반체"/>
                <a:ea typeface="Apple SD 산돌고딕 Neo 일반체"/>
                <a:cs typeface="Apple SD 산돌고딕 Neo 일반체"/>
                <a:sym typeface="Apple SD 산돌고딕 Neo 일반체"/>
              </a:defRPr>
            </a:pPr>
            <a:r>
              <a:t>2</a:t>
            </a:r>
            <a:r>
              <a:rPr baseline="30000"/>
              <a:t>nd</a:t>
            </a:r>
            <a:r>
              <a:t>  Previous Frame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eelOff" invX="1"/>
      </p:transition>
    </mc:Choice>
    <mc:Choice xmlns:p14="http://schemas.microsoft.com/office/powerpoint/2010/main" Requires="p14">
      <p:transition spd="med" advClick="1" p14:dur="1000">
        <p:wipe dir="l"/>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TextBox 3"/>
          <p:cNvSpPr txBox="1"/>
          <p:nvPr/>
        </p:nvSpPr>
        <p:spPr>
          <a:xfrm>
            <a:off x="3317288" y="695181"/>
            <a:ext cx="5557423"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a:latin typeface="Apple SD 산돌고딕 Neo 일반체"/>
                <a:ea typeface="Apple SD 산돌고딕 Neo 일반체"/>
                <a:cs typeface="Apple SD 산돌고딕 Neo 일반체"/>
                <a:sym typeface="Apple SD 산돌고딕 Neo 일반체"/>
              </a:defRPr>
            </a:lvl1pPr>
          </a:lstStyle>
          <a:p>
            <a:pPr/>
            <a:r>
              <a:t>Convolutional Neural Network Structure</a:t>
            </a:r>
          </a:p>
        </p:txBody>
      </p:sp>
      <p:sp>
        <p:nvSpPr>
          <p:cNvPr id="376" name="Input"/>
          <p:cNvSpPr/>
          <p:nvPr/>
        </p:nvSpPr>
        <p:spPr>
          <a:xfrm>
            <a:off x="2168355" y="1737360"/>
            <a:ext cx="1270001" cy="1270001"/>
          </a:xfrm>
          <a:prstGeom prst="rect">
            <a:avLst/>
          </a:prstGeom>
          <a:solidFill>
            <a:srgbClr val="FFFFFF"/>
          </a:solidFill>
          <a:ln w="25400">
            <a:solidFill>
              <a:schemeClr val="accent1"/>
            </a:solidFill>
          </a:ln>
          <a:effectLst>
            <a:outerShdw sx="100000" sy="100000" kx="0" ky="0" algn="b" rotWithShape="0" blurRad="38100" dist="25400" dir="2700000">
              <a:srgbClr val="000000">
                <a:alpha val="60000"/>
              </a:srgbClr>
            </a:outerShdw>
          </a:effectLst>
          <a:extLst>
            <a:ext uri="{C572A759-6A51-4108-AA02-DFA0A04FC94B}">
              <ma14:wrappingTextBoxFlag xmlns:ma14="http://schemas.microsoft.com/office/mac/drawingml/2011/main" val="1"/>
            </a:ext>
          </a:extLst>
        </p:spPr>
        <p:txBody>
          <a:bodyPr lIns="45718" tIns="45718" rIns="45718" bIns="45718" anchor="ctr"/>
          <a:lstStyle>
            <a:lvl1pPr algn="ctr">
              <a:defRPr sz="2000">
                <a:latin typeface="Apple SD 산돌고딕 Neo 일반체"/>
                <a:ea typeface="Apple SD 산돌고딕 Neo 일반체"/>
                <a:cs typeface="Apple SD 산돌고딕 Neo 일반체"/>
                <a:sym typeface="Apple SD 산돌고딕 Neo 일반체"/>
              </a:defRPr>
            </a:lvl1pPr>
          </a:lstStyle>
          <a:p>
            <a:pPr/>
            <a:r>
              <a:t>Input</a:t>
            </a:r>
          </a:p>
        </p:txBody>
      </p:sp>
      <p:sp>
        <p:nvSpPr>
          <p:cNvPr id="377" name="Line"/>
          <p:cNvSpPr/>
          <p:nvPr/>
        </p:nvSpPr>
        <p:spPr>
          <a:xfrm>
            <a:off x="3458675" y="2372360"/>
            <a:ext cx="1295401" cy="1"/>
          </a:xfrm>
          <a:prstGeom prst="line">
            <a:avLst/>
          </a:prstGeom>
          <a:ln w="25400">
            <a:solidFill>
              <a:schemeClr val="accent1"/>
            </a:solidFill>
            <a:tailEnd type="triangle"/>
          </a:ln>
        </p:spPr>
        <p:txBody>
          <a:bodyPr lIns="45718" tIns="45718" rIns="45718" bIns="45718"/>
          <a:lstStyle/>
          <a:p>
            <a:pPr/>
          </a:p>
        </p:txBody>
      </p:sp>
      <p:sp>
        <p:nvSpPr>
          <p:cNvPr id="378" name="Conv2D…"/>
          <p:cNvSpPr/>
          <p:nvPr/>
        </p:nvSpPr>
        <p:spPr>
          <a:xfrm>
            <a:off x="4774395" y="1433830"/>
            <a:ext cx="2671129" cy="1877060"/>
          </a:xfrm>
          <a:prstGeom prst="rect">
            <a:avLst/>
          </a:prstGeom>
          <a:solidFill>
            <a:srgbClr val="FFFFFF"/>
          </a:solidFill>
          <a:ln w="25400">
            <a:solidFill>
              <a:schemeClr val="accent1"/>
            </a:solidFill>
          </a:ln>
          <a:effectLst>
            <a:outerShdw sx="100000" sy="100000" kx="0" ky="0" algn="b" rotWithShape="0" blurRad="38100" dist="25400" dir="2700000">
              <a:srgbClr val="000000">
                <a:alpha val="60000"/>
              </a:srgbClr>
            </a:outerShdw>
          </a:effectLst>
          <a:extLst>
            <a:ext uri="{C572A759-6A51-4108-AA02-DFA0A04FC94B}">
              <ma14:wrappingTextBoxFlag xmlns:ma14="http://schemas.microsoft.com/office/mac/drawingml/2011/main" val="1"/>
            </a:ext>
          </a:extLst>
        </p:spPr>
        <p:txBody>
          <a:bodyPr lIns="45718" tIns="45718" rIns="45718" bIns="45718" anchor="ctr"/>
          <a:lstStyle/>
          <a:p>
            <a:pPr algn="ctr">
              <a:defRPr sz="1600">
                <a:latin typeface="Apple SD 산돌고딕 Neo 일반체"/>
                <a:ea typeface="Apple SD 산돌고딕 Neo 일반체"/>
                <a:cs typeface="Apple SD 산돌고딕 Neo 일반체"/>
                <a:sym typeface="Apple SD 산돌고딕 Neo 일반체"/>
              </a:defRPr>
            </a:pPr>
            <a:r>
              <a:t>Conv2D</a:t>
            </a:r>
          </a:p>
          <a:p>
            <a:pPr algn="ctr">
              <a:defRPr sz="1600">
                <a:latin typeface="Apple SD 산돌고딕 Neo 일반체"/>
                <a:ea typeface="Apple SD 산돌고딕 Neo 일반체"/>
                <a:cs typeface="Apple SD 산돌고딕 Neo 일반체"/>
                <a:sym typeface="Apple SD 산돌고딕 Neo 일반체"/>
              </a:defRPr>
            </a:pPr>
            <a:r>
              <a:t>32, 8</a:t>
            </a:r>
          </a:p>
          <a:p>
            <a:pPr algn="ctr">
              <a:defRPr sz="1600">
                <a:latin typeface="Apple SD 산돌고딕 Neo 일반체"/>
                <a:ea typeface="Apple SD 산돌고딕 Neo 일반체"/>
                <a:cs typeface="Apple SD 산돌고딕 Neo 일반체"/>
                <a:sym typeface="Apple SD 산돌고딕 Neo 일반체"/>
              </a:defRPr>
            </a:pPr>
            <a:r>
              <a:t>strides=(4,4)</a:t>
            </a:r>
          </a:p>
          <a:p>
            <a:pPr algn="ctr">
              <a:defRPr sz="1600">
                <a:latin typeface="Apple SD 산돌고딕 Neo 일반체"/>
                <a:ea typeface="Apple SD 산돌고딕 Neo 일반체"/>
                <a:cs typeface="Apple SD 산돌고딕 Neo 일반체"/>
                <a:sym typeface="Apple SD 산돌고딕 Neo 일반체"/>
              </a:defRPr>
            </a:pPr>
            <a:r>
              <a:t>Padding=“valid”</a:t>
            </a:r>
          </a:p>
          <a:p>
            <a:pPr algn="ctr">
              <a:defRPr sz="1600">
                <a:latin typeface="Apple SD 산돌고딕 Neo 일반체"/>
                <a:ea typeface="Apple SD 산돌고딕 Neo 일반체"/>
                <a:cs typeface="Apple SD 산돌고딕 Neo 일반체"/>
                <a:sym typeface="Apple SD 산돌고딕 Neo 일반체"/>
              </a:defRPr>
            </a:pPr>
            <a:r>
              <a:t>activation=“relu”</a:t>
            </a:r>
          </a:p>
          <a:p>
            <a:pPr algn="ctr">
              <a:defRPr sz="1600">
                <a:latin typeface="Apple SD 산돌고딕 Neo 일반체"/>
                <a:ea typeface="Apple SD 산돌고딕 Neo 일반체"/>
                <a:cs typeface="Apple SD 산돌고딕 Neo 일반체"/>
                <a:sym typeface="Apple SD 산돌고딕 Neo 일반체"/>
              </a:defRPr>
            </a:pPr>
            <a:r>
              <a:t>input_shape=84x84x4</a:t>
            </a:r>
          </a:p>
          <a:p>
            <a:pPr algn="ctr">
              <a:defRPr sz="1600">
                <a:latin typeface="Apple SD 산돌고딕 Neo 일반체"/>
                <a:ea typeface="Apple SD 산돌고딕 Neo 일반체"/>
                <a:cs typeface="Apple SD 산돌고딕 Neo 일반체"/>
                <a:sym typeface="Apple SD 산돌고딕 Neo 일반체"/>
              </a:defRPr>
            </a:pPr>
            <a:r>
              <a:t>data_format=“channels_first”</a:t>
            </a:r>
          </a:p>
        </p:txBody>
      </p:sp>
      <p:sp>
        <p:nvSpPr>
          <p:cNvPr id="379" name="Conv2D…"/>
          <p:cNvSpPr/>
          <p:nvPr/>
        </p:nvSpPr>
        <p:spPr>
          <a:xfrm>
            <a:off x="8781563" y="1433830"/>
            <a:ext cx="2671128" cy="1877060"/>
          </a:xfrm>
          <a:prstGeom prst="rect">
            <a:avLst/>
          </a:prstGeom>
          <a:solidFill>
            <a:srgbClr val="FFFFFF"/>
          </a:solidFill>
          <a:ln w="25400">
            <a:solidFill>
              <a:schemeClr val="accent1"/>
            </a:solidFill>
          </a:ln>
          <a:effectLst>
            <a:outerShdw sx="100000" sy="100000" kx="0" ky="0" algn="b" rotWithShape="0" blurRad="38100" dist="25400" dir="2700000">
              <a:srgbClr val="000000">
                <a:alpha val="60000"/>
              </a:srgbClr>
            </a:outerShdw>
          </a:effectLst>
          <a:extLst>
            <a:ext uri="{C572A759-6A51-4108-AA02-DFA0A04FC94B}">
              <ma14:wrappingTextBoxFlag xmlns:ma14="http://schemas.microsoft.com/office/mac/drawingml/2011/main" val="1"/>
            </a:ext>
          </a:extLst>
        </p:spPr>
        <p:txBody>
          <a:bodyPr lIns="45718" tIns="45718" rIns="45718" bIns="45718" anchor="ctr"/>
          <a:lstStyle/>
          <a:p>
            <a:pPr algn="ctr">
              <a:defRPr sz="1600">
                <a:latin typeface="Apple SD 산돌고딕 Neo 일반체"/>
                <a:ea typeface="Apple SD 산돌고딕 Neo 일반체"/>
                <a:cs typeface="Apple SD 산돌고딕 Neo 일반체"/>
                <a:sym typeface="Apple SD 산돌고딕 Neo 일반체"/>
              </a:defRPr>
            </a:pPr>
            <a:r>
              <a:t>Conv2D</a:t>
            </a:r>
          </a:p>
          <a:p>
            <a:pPr algn="ctr">
              <a:defRPr sz="1600">
                <a:latin typeface="Apple SD 산돌고딕 Neo 일반체"/>
                <a:ea typeface="Apple SD 산돌고딕 Neo 일반체"/>
                <a:cs typeface="Apple SD 산돌고딕 Neo 일반체"/>
                <a:sym typeface="Apple SD 산돌고딕 Neo 일반체"/>
              </a:defRPr>
            </a:pPr>
            <a:r>
              <a:t>64, 4</a:t>
            </a:r>
          </a:p>
          <a:p>
            <a:pPr algn="ctr">
              <a:defRPr sz="1600">
                <a:latin typeface="Apple SD 산돌고딕 Neo 일반체"/>
                <a:ea typeface="Apple SD 산돌고딕 Neo 일반체"/>
                <a:cs typeface="Apple SD 산돌고딕 Neo 일반체"/>
                <a:sym typeface="Apple SD 산돌고딕 Neo 일반체"/>
              </a:defRPr>
            </a:pPr>
            <a:r>
              <a:t>strides=(2,2)</a:t>
            </a:r>
          </a:p>
          <a:p>
            <a:pPr algn="ctr">
              <a:defRPr sz="1600">
                <a:latin typeface="Apple SD 산돌고딕 Neo 일반체"/>
                <a:ea typeface="Apple SD 산돌고딕 Neo 일반체"/>
                <a:cs typeface="Apple SD 산돌고딕 Neo 일반체"/>
                <a:sym typeface="Apple SD 산돌고딕 Neo 일반체"/>
              </a:defRPr>
            </a:pPr>
            <a:r>
              <a:t>Padding=“valid”</a:t>
            </a:r>
          </a:p>
          <a:p>
            <a:pPr algn="ctr">
              <a:defRPr sz="1600">
                <a:latin typeface="Apple SD 산돌고딕 Neo 일반체"/>
                <a:ea typeface="Apple SD 산돌고딕 Neo 일반체"/>
                <a:cs typeface="Apple SD 산돌고딕 Neo 일반체"/>
                <a:sym typeface="Apple SD 산돌고딕 Neo 일반체"/>
              </a:defRPr>
            </a:pPr>
            <a:r>
              <a:t>activation=“relu”</a:t>
            </a:r>
          </a:p>
          <a:p>
            <a:pPr algn="ctr">
              <a:defRPr sz="1600">
                <a:latin typeface="Apple SD 산돌고딕 Neo 일반체"/>
                <a:ea typeface="Apple SD 산돌고딕 Neo 일반체"/>
                <a:cs typeface="Apple SD 산돌고딕 Neo 일반체"/>
                <a:sym typeface="Apple SD 산돌고딕 Neo 일반체"/>
              </a:defRPr>
            </a:pPr>
            <a:r>
              <a:t>input_shape=84x84x4</a:t>
            </a:r>
          </a:p>
          <a:p>
            <a:pPr algn="ctr">
              <a:defRPr sz="1600">
                <a:latin typeface="Apple SD 산돌고딕 Neo 일반체"/>
                <a:ea typeface="Apple SD 산돌고딕 Neo 일반체"/>
                <a:cs typeface="Apple SD 산돌고딕 Neo 일반체"/>
                <a:sym typeface="Apple SD 산돌고딕 Neo 일반체"/>
              </a:defRPr>
            </a:pPr>
            <a:r>
              <a:t>data_format=“channels_first”</a:t>
            </a:r>
          </a:p>
        </p:txBody>
      </p:sp>
      <p:sp>
        <p:nvSpPr>
          <p:cNvPr id="380" name="Line"/>
          <p:cNvSpPr/>
          <p:nvPr/>
        </p:nvSpPr>
        <p:spPr>
          <a:xfrm>
            <a:off x="7465843" y="2372360"/>
            <a:ext cx="1295401" cy="1"/>
          </a:xfrm>
          <a:prstGeom prst="line">
            <a:avLst/>
          </a:prstGeom>
          <a:ln w="25400">
            <a:solidFill>
              <a:schemeClr val="accent1"/>
            </a:solidFill>
            <a:tailEnd type="triangle"/>
          </a:ln>
        </p:spPr>
        <p:txBody>
          <a:bodyPr lIns="45718" tIns="45718" rIns="45718" bIns="45718"/>
          <a:lstStyle/>
          <a:p>
            <a:pPr/>
          </a:p>
        </p:txBody>
      </p:sp>
      <p:sp>
        <p:nvSpPr>
          <p:cNvPr id="381" name="Conv2D…"/>
          <p:cNvSpPr/>
          <p:nvPr/>
        </p:nvSpPr>
        <p:spPr>
          <a:xfrm>
            <a:off x="8781563" y="4333866"/>
            <a:ext cx="2671128" cy="1877061"/>
          </a:xfrm>
          <a:prstGeom prst="rect">
            <a:avLst/>
          </a:prstGeom>
          <a:solidFill>
            <a:srgbClr val="FFFFFF"/>
          </a:solidFill>
          <a:ln w="25400">
            <a:solidFill>
              <a:schemeClr val="accent1"/>
            </a:solidFill>
          </a:ln>
          <a:effectLst>
            <a:outerShdw sx="100000" sy="100000" kx="0" ky="0" algn="b" rotWithShape="0" blurRad="38100" dist="25400" dir="2700000">
              <a:srgbClr val="000000">
                <a:alpha val="60000"/>
              </a:srgbClr>
            </a:outerShdw>
          </a:effectLst>
          <a:extLst>
            <a:ext uri="{C572A759-6A51-4108-AA02-DFA0A04FC94B}">
              <ma14:wrappingTextBoxFlag xmlns:ma14="http://schemas.microsoft.com/office/mac/drawingml/2011/main" val="1"/>
            </a:ext>
          </a:extLst>
        </p:spPr>
        <p:txBody>
          <a:bodyPr lIns="45718" tIns="45718" rIns="45718" bIns="45718" anchor="ctr"/>
          <a:lstStyle/>
          <a:p>
            <a:pPr algn="ctr">
              <a:defRPr sz="1600">
                <a:latin typeface="Apple SD 산돌고딕 Neo 일반체"/>
                <a:ea typeface="Apple SD 산돌고딕 Neo 일반체"/>
                <a:cs typeface="Apple SD 산돌고딕 Neo 일반체"/>
                <a:sym typeface="Apple SD 산돌고딕 Neo 일반체"/>
              </a:defRPr>
            </a:pPr>
            <a:r>
              <a:t>Conv2D</a:t>
            </a:r>
          </a:p>
          <a:p>
            <a:pPr algn="ctr">
              <a:defRPr sz="1600">
                <a:latin typeface="Apple SD 산돌고딕 Neo 일반체"/>
                <a:ea typeface="Apple SD 산돌고딕 Neo 일반체"/>
                <a:cs typeface="Apple SD 산돌고딕 Neo 일반체"/>
                <a:sym typeface="Apple SD 산돌고딕 Neo 일반체"/>
              </a:defRPr>
            </a:pPr>
            <a:r>
              <a:t>64, 3</a:t>
            </a:r>
          </a:p>
          <a:p>
            <a:pPr algn="ctr">
              <a:defRPr sz="1600">
                <a:latin typeface="Apple SD 산돌고딕 Neo 일반체"/>
                <a:ea typeface="Apple SD 산돌고딕 Neo 일반체"/>
                <a:cs typeface="Apple SD 산돌고딕 Neo 일반체"/>
                <a:sym typeface="Apple SD 산돌고딕 Neo 일반체"/>
              </a:defRPr>
            </a:pPr>
            <a:r>
              <a:t>strides=(1,1)</a:t>
            </a:r>
          </a:p>
          <a:p>
            <a:pPr algn="ctr">
              <a:defRPr sz="1600">
                <a:latin typeface="Apple SD 산돌고딕 Neo 일반체"/>
                <a:ea typeface="Apple SD 산돌고딕 Neo 일반체"/>
                <a:cs typeface="Apple SD 산돌고딕 Neo 일반체"/>
                <a:sym typeface="Apple SD 산돌고딕 Neo 일반체"/>
              </a:defRPr>
            </a:pPr>
            <a:r>
              <a:t>Padding=“valid”</a:t>
            </a:r>
          </a:p>
          <a:p>
            <a:pPr algn="ctr">
              <a:defRPr sz="1600">
                <a:latin typeface="Apple SD 산돌고딕 Neo 일반체"/>
                <a:ea typeface="Apple SD 산돌고딕 Neo 일반체"/>
                <a:cs typeface="Apple SD 산돌고딕 Neo 일반체"/>
                <a:sym typeface="Apple SD 산돌고딕 Neo 일반체"/>
              </a:defRPr>
            </a:pPr>
            <a:r>
              <a:t>activation=“relu”</a:t>
            </a:r>
          </a:p>
          <a:p>
            <a:pPr algn="ctr">
              <a:defRPr sz="1600">
                <a:latin typeface="Apple SD 산돌고딕 Neo 일반체"/>
                <a:ea typeface="Apple SD 산돌고딕 Neo 일반체"/>
                <a:cs typeface="Apple SD 산돌고딕 Neo 일반체"/>
                <a:sym typeface="Apple SD 산돌고딕 Neo 일반체"/>
              </a:defRPr>
            </a:pPr>
            <a:r>
              <a:t>input_shape=84x84x4</a:t>
            </a:r>
          </a:p>
          <a:p>
            <a:pPr algn="ctr">
              <a:defRPr sz="1600">
                <a:latin typeface="Apple SD 산돌고딕 Neo 일반체"/>
                <a:ea typeface="Apple SD 산돌고딕 Neo 일반체"/>
                <a:cs typeface="Apple SD 산돌고딕 Neo 일반체"/>
                <a:sym typeface="Apple SD 산돌고딕 Neo 일반체"/>
              </a:defRPr>
            </a:pPr>
            <a:r>
              <a:t>data_format=“channels_first”</a:t>
            </a:r>
          </a:p>
        </p:txBody>
      </p:sp>
      <p:sp>
        <p:nvSpPr>
          <p:cNvPr id="382" name="Line"/>
          <p:cNvSpPr/>
          <p:nvPr/>
        </p:nvSpPr>
        <p:spPr>
          <a:xfrm>
            <a:off x="10117127" y="3299994"/>
            <a:ext cx="1" cy="1009667"/>
          </a:xfrm>
          <a:prstGeom prst="line">
            <a:avLst/>
          </a:prstGeom>
          <a:ln w="25400">
            <a:solidFill>
              <a:schemeClr val="accent1"/>
            </a:solidFill>
            <a:tailEnd type="triangle"/>
          </a:ln>
        </p:spPr>
        <p:txBody>
          <a:bodyPr lIns="45718" tIns="45718" rIns="45718" bIns="45718"/>
          <a:lstStyle/>
          <a:p>
            <a:pPr/>
          </a:p>
        </p:txBody>
      </p:sp>
      <p:sp>
        <p:nvSpPr>
          <p:cNvPr id="383" name="Flatten"/>
          <p:cNvSpPr/>
          <p:nvPr/>
        </p:nvSpPr>
        <p:spPr>
          <a:xfrm>
            <a:off x="7045621" y="5056496"/>
            <a:ext cx="936963" cy="431801"/>
          </a:xfrm>
          <a:prstGeom prst="rect">
            <a:avLst/>
          </a:prstGeom>
          <a:solidFill>
            <a:srgbClr val="FFFFFF"/>
          </a:solidFill>
          <a:ln w="25400">
            <a:solidFill>
              <a:schemeClr val="accent1"/>
            </a:solidFill>
          </a:ln>
          <a:effectLst>
            <a:outerShdw sx="100000" sy="100000" kx="0" ky="0" algn="b" rotWithShape="0" blurRad="38100" dist="25400" dir="2700000">
              <a:srgbClr val="000000">
                <a:alpha val="60000"/>
              </a:srgbClr>
            </a:outerShdw>
          </a:effectLst>
          <a:extLst>
            <a:ext uri="{C572A759-6A51-4108-AA02-DFA0A04FC94B}">
              <ma14:wrappingTextBoxFlag xmlns:ma14="http://schemas.microsoft.com/office/mac/drawingml/2011/main" val="1"/>
            </a:ext>
          </a:extLst>
        </p:spPr>
        <p:txBody>
          <a:bodyPr lIns="45718" tIns="45718" rIns="45718" bIns="45718" anchor="ctr"/>
          <a:lstStyle>
            <a:lvl1pPr algn="ctr">
              <a:defRPr sz="2000"/>
            </a:lvl1pPr>
          </a:lstStyle>
          <a:p>
            <a:pPr/>
            <a:r>
              <a:t>Flatten</a:t>
            </a:r>
          </a:p>
        </p:txBody>
      </p:sp>
      <p:sp>
        <p:nvSpPr>
          <p:cNvPr id="384" name="Dense(512)"/>
          <p:cNvSpPr/>
          <p:nvPr/>
        </p:nvSpPr>
        <p:spPr>
          <a:xfrm>
            <a:off x="5015404" y="5056496"/>
            <a:ext cx="1329330" cy="431801"/>
          </a:xfrm>
          <a:prstGeom prst="rect">
            <a:avLst/>
          </a:prstGeom>
          <a:solidFill>
            <a:srgbClr val="FFFFFF"/>
          </a:solidFill>
          <a:ln w="25400">
            <a:solidFill>
              <a:schemeClr val="accent1"/>
            </a:solidFill>
          </a:ln>
          <a:effectLst>
            <a:outerShdw sx="100000" sy="100000" kx="0" ky="0" algn="b" rotWithShape="0" blurRad="38100" dist="25400" dir="2700000">
              <a:srgbClr val="000000">
                <a:alpha val="60000"/>
              </a:srgbClr>
            </a:outerShdw>
          </a:effectLst>
          <a:extLst>
            <a:ext uri="{C572A759-6A51-4108-AA02-DFA0A04FC94B}">
              <ma14:wrappingTextBoxFlag xmlns:ma14="http://schemas.microsoft.com/office/mac/drawingml/2011/main" val="1"/>
            </a:ext>
          </a:extLst>
        </p:spPr>
        <p:txBody>
          <a:bodyPr lIns="45718" tIns="45718" rIns="45718" bIns="45718" anchor="ctr"/>
          <a:lstStyle>
            <a:lvl1pPr algn="ctr">
              <a:defRPr sz="2000"/>
            </a:lvl1pPr>
          </a:lstStyle>
          <a:p>
            <a:pPr/>
            <a:r>
              <a:t>Dense(512)</a:t>
            </a:r>
          </a:p>
        </p:txBody>
      </p:sp>
      <p:sp>
        <p:nvSpPr>
          <p:cNvPr id="385" name="Dense(3)"/>
          <p:cNvSpPr/>
          <p:nvPr/>
        </p:nvSpPr>
        <p:spPr>
          <a:xfrm>
            <a:off x="3249347" y="5056496"/>
            <a:ext cx="1065170" cy="431801"/>
          </a:xfrm>
          <a:prstGeom prst="rect">
            <a:avLst/>
          </a:prstGeom>
          <a:solidFill>
            <a:srgbClr val="FFFFFF"/>
          </a:solidFill>
          <a:ln w="25400">
            <a:solidFill>
              <a:schemeClr val="accent1"/>
            </a:solidFill>
          </a:ln>
          <a:effectLst>
            <a:outerShdw sx="100000" sy="100000" kx="0" ky="0" algn="b" rotWithShape="0" blurRad="38100" dist="25400" dir="2700000">
              <a:srgbClr val="000000">
                <a:alpha val="60000"/>
              </a:srgbClr>
            </a:outerShdw>
          </a:effectLst>
          <a:extLst>
            <a:ext uri="{C572A759-6A51-4108-AA02-DFA0A04FC94B}">
              <ma14:wrappingTextBoxFlag xmlns:ma14="http://schemas.microsoft.com/office/mac/drawingml/2011/main" val="1"/>
            </a:ext>
          </a:extLst>
        </p:spPr>
        <p:txBody>
          <a:bodyPr lIns="45718" tIns="45718" rIns="45718" bIns="45718" anchor="ctr"/>
          <a:lstStyle>
            <a:lvl1pPr algn="ctr">
              <a:defRPr sz="2000"/>
            </a:lvl1pPr>
          </a:lstStyle>
          <a:p>
            <a:pPr/>
            <a:r>
              <a:t>Dense(3)</a:t>
            </a:r>
          </a:p>
        </p:txBody>
      </p:sp>
      <p:sp>
        <p:nvSpPr>
          <p:cNvPr id="386" name="Q-Value1 (Right)"/>
          <p:cNvSpPr/>
          <p:nvPr/>
        </p:nvSpPr>
        <p:spPr>
          <a:xfrm>
            <a:off x="602247" y="4287914"/>
            <a:ext cx="1818359" cy="431801"/>
          </a:xfrm>
          <a:prstGeom prst="rect">
            <a:avLst/>
          </a:prstGeom>
          <a:solidFill>
            <a:srgbClr val="FFFFFF"/>
          </a:solidFill>
          <a:ln w="25400">
            <a:solidFill>
              <a:schemeClr val="accent1"/>
            </a:solidFill>
          </a:ln>
          <a:effectLst>
            <a:outerShdw sx="100000" sy="100000" kx="0" ky="0" algn="b" rotWithShape="0" blurRad="38100" dist="25400" dir="2700000">
              <a:srgbClr val="000000">
                <a:alpha val="60000"/>
              </a:srgbClr>
            </a:outerShdw>
          </a:effectLst>
          <a:extLst>
            <a:ext uri="{C572A759-6A51-4108-AA02-DFA0A04FC94B}">
              <ma14:wrappingTextBoxFlag xmlns:ma14="http://schemas.microsoft.com/office/mac/drawingml/2011/main" val="1"/>
            </a:ext>
          </a:extLst>
        </p:spPr>
        <p:txBody>
          <a:bodyPr lIns="45718" tIns="45718" rIns="45718" bIns="45718" anchor="ctr"/>
          <a:lstStyle>
            <a:lvl1pPr algn="ctr">
              <a:defRPr sz="2000"/>
            </a:lvl1pPr>
          </a:lstStyle>
          <a:p>
            <a:pPr/>
            <a:r>
              <a:t>Q-Value1 (Right)</a:t>
            </a:r>
          </a:p>
        </p:txBody>
      </p:sp>
      <p:sp>
        <p:nvSpPr>
          <p:cNvPr id="387" name="Q-Value1 (Left)"/>
          <p:cNvSpPr/>
          <p:nvPr/>
        </p:nvSpPr>
        <p:spPr>
          <a:xfrm>
            <a:off x="602247" y="5056496"/>
            <a:ext cx="1818359" cy="431801"/>
          </a:xfrm>
          <a:prstGeom prst="rect">
            <a:avLst/>
          </a:prstGeom>
          <a:solidFill>
            <a:srgbClr val="FFFFFF"/>
          </a:solidFill>
          <a:ln w="25400">
            <a:solidFill>
              <a:schemeClr val="accent1"/>
            </a:solidFill>
          </a:ln>
          <a:effectLst>
            <a:outerShdw sx="100000" sy="100000" kx="0" ky="0" algn="b" rotWithShape="0" blurRad="38100" dist="25400" dir="2700000">
              <a:srgbClr val="000000">
                <a:alpha val="60000"/>
              </a:srgbClr>
            </a:outerShdw>
          </a:effectLst>
          <a:extLst>
            <a:ext uri="{C572A759-6A51-4108-AA02-DFA0A04FC94B}">
              <ma14:wrappingTextBoxFlag xmlns:ma14="http://schemas.microsoft.com/office/mac/drawingml/2011/main" val="1"/>
            </a:ext>
          </a:extLst>
        </p:spPr>
        <p:txBody>
          <a:bodyPr lIns="45718" tIns="45718" rIns="45718" bIns="45718" anchor="ctr"/>
          <a:lstStyle>
            <a:lvl1pPr algn="ctr">
              <a:defRPr sz="2000"/>
            </a:lvl1pPr>
          </a:lstStyle>
          <a:p>
            <a:pPr/>
            <a:r>
              <a:t>Q-Value1 (Left)</a:t>
            </a:r>
          </a:p>
        </p:txBody>
      </p:sp>
      <p:sp>
        <p:nvSpPr>
          <p:cNvPr id="388" name="Q-Value1 (Button)"/>
          <p:cNvSpPr/>
          <p:nvPr/>
        </p:nvSpPr>
        <p:spPr>
          <a:xfrm>
            <a:off x="474393" y="5825078"/>
            <a:ext cx="2074067" cy="431801"/>
          </a:xfrm>
          <a:prstGeom prst="rect">
            <a:avLst/>
          </a:prstGeom>
          <a:solidFill>
            <a:srgbClr val="FFFFFF"/>
          </a:solidFill>
          <a:ln w="25400">
            <a:solidFill>
              <a:schemeClr val="accent1"/>
            </a:solidFill>
          </a:ln>
          <a:effectLst>
            <a:outerShdw sx="100000" sy="100000" kx="0" ky="0" algn="b" rotWithShape="0" blurRad="38100" dist="25400" dir="2700000">
              <a:srgbClr val="000000">
                <a:alpha val="60000"/>
              </a:srgbClr>
            </a:outerShdw>
          </a:effectLst>
          <a:extLst>
            <a:ext uri="{C572A759-6A51-4108-AA02-DFA0A04FC94B}">
              <ma14:wrappingTextBoxFlag xmlns:ma14="http://schemas.microsoft.com/office/mac/drawingml/2011/main" val="1"/>
            </a:ext>
          </a:extLst>
        </p:spPr>
        <p:txBody>
          <a:bodyPr lIns="45718" tIns="45718" rIns="45718" bIns="45718" anchor="ctr"/>
          <a:lstStyle>
            <a:lvl1pPr algn="ctr">
              <a:defRPr sz="2000"/>
            </a:lvl1pPr>
          </a:lstStyle>
          <a:p>
            <a:pPr/>
            <a:r>
              <a:t>Q-Value1 (Button)</a:t>
            </a:r>
          </a:p>
        </p:txBody>
      </p:sp>
      <p:sp>
        <p:nvSpPr>
          <p:cNvPr id="389" name="Line"/>
          <p:cNvSpPr/>
          <p:nvPr/>
        </p:nvSpPr>
        <p:spPr>
          <a:xfrm flipH="1">
            <a:off x="7992724" y="5272396"/>
            <a:ext cx="772547" cy="1"/>
          </a:xfrm>
          <a:prstGeom prst="line">
            <a:avLst/>
          </a:prstGeom>
          <a:ln w="25400">
            <a:solidFill>
              <a:schemeClr val="accent1"/>
            </a:solidFill>
            <a:tailEnd type="triangle"/>
          </a:ln>
        </p:spPr>
        <p:txBody>
          <a:bodyPr lIns="45718" tIns="45718" rIns="45718" bIns="45718"/>
          <a:lstStyle/>
          <a:p>
            <a:pPr/>
          </a:p>
        </p:txBody>
      </p:sp>
      <p:sp>
        <p:nvSpPr>
          <p:cNvPr id="390" name="Line"/>
          <p:cNvSpPr/>
          <p:nvPr/>
        </p:nvSpPr>
        <p:spPr>
          <a:xfrm flipH="1">
            <a:off x="6361677" y="5272396"/>
            <a:ext cx="667002" cy="1"/>
          </a:xfrm>
          <a:prstGeom prst="line">
            <a:avLst/>
          </a:prstGeom>
          <a:ln w="25400">
            <a:solidFill>
              <a:schemeClr val="accent1"/>
            </a:solidFill>
            <a:tailEnd type="triangle"/>
          </a:ln>
        </p:spPr>
        <p:txBody>
          <a:bodyPr lIns="45718" tIns="45718" rIns="45718" bIns="45718"/>
          <a:lstStyle/>
          <a:p>
            <a:pPr/>
          </a:p>
        </p:txBody>
      </p:sp>
      <p:sp>
        <p:nvSpPr>
          <p:cNvPr id="391" name="Line"/>
          <p:cNvSpPr/>
          <p:nvPr/>
        </p:nvSpPr>
        <p:spPr>
          <a:xfrm flipH="1">
            <a:off x="4320564" y="5272396"/>
            <a:ext cx="667002" cy="1"/>
          </a:xfrm>
          <a:prstGeom prst="line">
            <a:avLst/>
          </a:prstGeom>
          <a:ln w="25400">
            <a:solidFill>
              <a:schemeClr val="accent1"/>
            </a:solidFill>
            <a:tailEnd type="triangle"/>
          </a:ln>
        </p:spPr>
        <p:txBody>
          <a:bodyPr lIns="45718" tIns="45718" rIns="45718" bIns="45718"/>
          <a:lstStyle/>
          <a:p>
            <a:pPr/>
          </a:p>
        </p:txBody>
      </p:sp>
      <p:sp>
        <p:nvSpPr>
          <p:cNvPr id="392" name="Line"/>
          <p:cNvSpPr/>
          <p:nvPr/>
        </p:nvSpPr>
        <p:spPr>
          <a:xfrm flipH="1">
            <a:off x="2450805" y="4503814"/>
            <a:ext cx="538819" cy="1"/>
          </a:xfrm>
          <a:prstGeom prst="line">
            <a:avLst/>
          </a:prstGeom>
          <a:ln w="25400">
            <a:solidFill>
              <a:schemeClr val="accent1"/>
            </a:solidFill>
            <a:tailEnd type="triangle"/>
          </a:ln>
        </p:spPr>
        <p:txBody>
          <a:bodyPr lIns="45718" tIns="45718" rIns="45718" bIns="45718"/>
          <a:lstStyle/>
          <a:p>
            <a:pPr/>
          </a:p>
        </p:txBody>
      </p:sp>
      <p:sp>
        <p:nvSpPr>
          <p:cNvPr id="393" name="Line"/>
          <p:cNvSpPr/>
          <p:nvPr/>
        </p:nvSpPr>
        <p:spPr>
          <a:xfrm flipH="1">
            <a:off x="2469855" y="5272396"/>
            <a:ext cx="538819" cy="1"/>
          </a:xfrm>
          <a:prstGeom prst="line">
            <a:avLst/>
          </a:prstGeom>
          <a:ln w="25400">
            <a:solidFill>
              <a:schemeClr val="accent1"/>
            </a:solidFill>
            <a:tailEnd type="triangle"/>
          </a:ln>
        </p:spPr>
        <p:txBody>
          <a:bodyPr lIns="45718" tIns="45718" rIns="45718" bIns="45718"/>
          <a:lstStyle/>
          <a:p>
            <a:pPr/>
          </a:p>
        </p:txBody>
      </p:sp>
      <p:sp>
        <p:nvSpPr>
          <p:cNvPr id="394" name="Line"/>
          <p:cNvSpPr/>
          <p:nvPr/>
        </p:nvSpPr>
        <p:spPr>
          <a:xfrm flipH="1">
            <a:off x="2580980" y="6048528"/>
            <a:ext cx="413998" cy="1"/>
          </a:xfrm>
          <a:prstGeom prst="line">
            <a:avLst/>
          </a:prstGeom>
          <a:ln w="25400">
            <a:solidFill>
              <a:schemeClr val="accent1"/>
            </a:solidFill>
            <a:tailEnd type="triangle"/>
          </a:ln>
        </p:spPr>
        <p:txBody>
          <a:bodyPr lIns="45718" tIns="45718" rIns="45718" bIns="45718"/>
          <a:lstStyle/>
          <a:p>
            <a:pPr/>
          </a:p>
        </p:txBody>
      </p:sp>
      <p:sp>
        <p:nvSpPr>
          <p:cNvPr id="395" name="Line"/>
          <p:cNvSpPr/>
          <p:nvPr/>
        </p:nvSpPr>
        <p:spPr>
          <a:xfrm flipV="1">
            <a:off x="2995973" y="4489491"/>
            <a:ext cx="1" cy="1567961"/>
          </a:xfrm>
          <a:prstGeom prst="line">
            <a:avLst/>
          </a:prstGeom>
          <a:ln w="25400">
            <a:solidFill>
              <a:schemeClr val="accent1"/>
            </a:solidFill>
          </a:ln>
        </p:spPr>
        <p:txBody>
          <a:bodyPr lIns="45718" tIns="45718" rIns="45718" bIns="45718"/>
          <a:lstStyle/>
          <a:p>
            <a:pPr/>
          </a:p>
        </p:txBody>
      </p:sp>
      <p:sp>
        <p:nvSpPr>
          <p:cNvPr id="396" name="Line"/>
          <p:cNvSpPr/>
          <p:nvPr/>
        </p:nvSpPr>
        <p:spPr>
          <a:xfrm>
            <a:off x="2974806" y="5272396"/>
            <a:ext cx="268980" cy="1"/>
          </a:xfrm>
          <a:prstGeom prst="line">
            <a:avLst/>
          </a:prstGeom>
          <a:ln w="25400">
            <a:solidFill>
              <a:schemeClr val="accent1"/>
            </a:solidFill>
          </a:ln>
        </p:spPr>
        <p:txBody>
          <a:bodyPr lIns="45718" tIns="45718" rIns="45718" bIns="45718"/>
          <a:lstStyle/>
          <a:p>
            <a:p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eelOff" invX="1"/>
      </p:transition>
    </mc:Choice>
    <mc:Choice xmlns:p14="http://schemas.microsoft.com/office/powerpoint/2010/main" Requires="p14">
      <p:transition spd="med" advClick="1" p14:dur="1000">
        <p:wipe dir="l"/>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TextBox 2"/>
          <p:cNvSpPr txBox="1"/>
          <p:nvPr/>
        </p:nvSpPr>
        <p:spPr>
          <a:xfrm>
            <a:off x="1063111" y="1147063"/>
            <a:ext cx="10065777" cy="11963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just">
              <a:defRPr>
                <a:latin typeface="Apple SD 산돌고딕 Neo 일반체"/>
                <a:ea typeface="Apple SD 산돌고딕 Neo 일반체"/>
                <a:cs typeface="Apple SD 산돌고딕 Neo 일반체"/>
                <a:sym typeface="Apple SD 산돌고딕 Neo 일반체"/>
              </a:defRPr>
            </a:lvl1pPr>
          </a:lstStyle>
          <a:p>
            <a:pPr/>
            <a:r>
              <a:t>Is a upgrade version of Deep-Q-Network to fix a problem of DQN is Q-Values are overestimated that makes Agent not Find a new ways to get a optimal way to achieved objective</a:t>
            </a:r>
          </a:p>
        </p:txBody>
      </p:sp>
      <p:sp>
        <p:nvSpPr>
          <p:cNvPr id="399" name="Rectangle 1"/>
          <p:cNvSpPr txBox="1"/>
          <p:nvPr/>
        </p:nvSpPr>
        <p:spPr>
          <a:xfrm>
            <a:off x="435559" y="306427"/>
            <a:ext cx="4495090"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Double Deep-Q-Network (DDQN) </a:t>
            </a:r>
          </a:p>
        </p:txBody>
      </p:sp>
      <p:sp>
        <p:nvSpPr>
          <p:cNvPr id="400" name="TextBox 2"/>
          <p:cNvSpPr txBox="1"/>
          <p:nvPr/>
        </p:nvSpPr>
        <p:spPr>
          <a:xfrm>
            <a:off x="1008660" y="2805070"/>
            <a:ext cx="10617694" cy="11963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a:latin typeface="Apple SD 산돌고딕 Neo 일반체"/>
                <a:ea typeface="Apple SD 산돌고딕 Neo 일반체"/>
                <a:cs typeface="Apple SD 산돌고딕 Neo 일반체"/>
                <a:sym typeface="Apple SD 산돌고딕 Neo 일반체"/>
              </a:defRPr>
            </a:pPr>
            <a:r>
              <a:t>The way is decoupled</a:t>
            </a:r>
            <a:r>
              <a:t> </a:t>
            </a:r>
            <a:r>
              <a:t>to two separated network called “Primary Network” and “Target Network”. Use primary Network to select an action and target Network calculate a Q-Value for that action </a:t>
            </a:r>
          </a:p>
        </p:txBody>
      </p:sp>
      <p:sp>
        <p:nvSpPr>
          <p:cNvPr id="401" name="TextBox 3"/>
          <p:cNvSpPr txBox="1"/>
          <p:nvPr/>
        </p:nvSpPr>
        <p:spPr>
          <a:xfrm>
            <a:off x="1063111" y="4332301"/>
            <a:ext cx="10423409" cy="828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Copy weight from primary network to target network every n training steps to synchronized networks </a:t>
            </a:r>
          </a:p>
        </p:txBody>
      </p:sp>
      <p:sp>
        <p:nvSpPr>
          <p:cNvPr id="402" name="Insert image"/>
          <p:cNvSpPr txBox="1"/>
          <p:nvPr/>
        </p:nvSpPr>
        <p:spPr>
          <a:xfrm>
            <a:off x="3593806" y="5057324"/>
            <a:ext cx="6508709" cy="13605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lvl1pPr>
          </a:lstStyle>
          <a:p>
            <a:pPr/>
            <a:r>
              <a:t>Insert image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eelOff" invX="1"/>
      </p:transition>
    </mc:Choice>
    <mc:Choice xmlns:p14="http://schemas.microsoft.com/office/powerpoint/2010/main" Requires="p14">
      <p:transition spd="med" advClick="1" p14:dur="1000">
        <p:wipe dir="l"/>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Rectangle 6"/>
          <p:cNvSpPr/>
          <p:nvPr/>
        </p:nvSpPr>
        <p:spPr>
          <a:xfrm>
            <a:off x="3175" y="6400800"/>
            <a:ext cx="12188825" cy="457200"/>
          </a:xfrm>
          <a:prstGeom prst="rect">
            <a:avLst/>
          </a:prstGeom>
          <a:solidFill>
            <a:srgbClr val="262626"/>
          </a:solidFill>
          <a:ln w="12700">
            <a:miter lim="400000"/>
          </a:ln>
        </p:spPr>
        <p:txBody>
          <a:bodyPr lIns="45718" tIns="45718" rIns="45718" bIns="45718"/>
          <a:lstStyle/>
          <a:p>
            <a:pPr>
              <a:defRPr sz="1800"/>
            </a:pPr>
          </a:p>
        </p:txBody>
      </p:sp>
      <p:sp>
        <p:nvSpPr>
          <p:cNvPr id="405" name="Straight Connector 8"/>
          <p:cNvSpPr/>
          <p:nvPr/>
        </p:nvSpPr>
        <p:spPr>
          <a:xfrm>
            <a:off x="1207657" y="4474740"/>
            <a:ext cx="9875523" cy="1"/>
          </a:xfrm>
          <a:prstGeom prst="line">
            <a:avLst/>
          </a:prstGeom>
          <a:ln w="12700">
            <a:solidFill>
              <a:srgbClr val="404040"/>
            </a:solidFill>
          </a:ln>
        </p:spPr>
        <p:txBody>
          <a:bodyPr lIns="45718" tIns="45718" rIns="45718" bIns="45718"/>
          <a:lstStyle/>
          <a:p>
            <a:pPr/>
          </a:p>
        </p:txBody>
      </p:sp>
      <p:sp>
        <p:nvSpPr>
          <p:cNvPr id="406" name="Rectangle 10"/>
          <p:cNvSpPr/>
          <p:nvPr/>
        </p:nvSpPr>
        <p:spPr>
          <a:xfrm>
            <a:off x="1506" y="0"/>
            <a:ext cx="12192003" cy="6858000"/>
          </a:xfrm>
          <a:prstGeom prst="rect">
            <a:avLst/>
          </a:prstGeom>
          <a:solidFill>
            <a:schemeClr val="accent1"/>
          </a:solidFill>
          <a:ln w="12700">
            <a:miter lim="400000"/>
          </a:ln>
        </p:spPr>
        <p:txBody>
          <a:bodyPr lIns="45718" tIns="45718" rIns="45718" bIns="45718" anchor="ctr"/>
          <a:lstStyle/>
          <a:p>
            <a:pPr algn="ctr">
              <a:defRPr sz="1800">
                <a:solidFill>
                  <a:srgbClr val="FFFFFF"/>
                </a:solidFill>
              </a:defRPr>
            </a:pPr>
          </a:p>
        </p:txBody>
      </p:sp>
      <p:sp>
        <p:nvSpPr>
          <p:cNvPr id="407" name="TextBox 1"/>
          <p:cNvSpPr txBox="1"/>
          <p:nvPr/>
        </p:nvSpPr>
        <p:spPr>
          <a:xfrm>
            <a:off x="1143000" y="758951"/>
            <a:ext cx="9966960" cy="38921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spcBef>
                <a:spcPts val="600"/>
              </a:spcBef>
              <a:defRPr spc="-100" sz="9600">
                <a:solidFill>
                  <a:srgbClr val="FFFFFF"/>
                </a:solidFill>
                <a:latin typeface="Calibri Light"/>
                <a:ea typeface="Calibri Light"/>
                <a:cs typeface="Calibri Light"/>
                <a:sym typeface="Calibri Light"/>
              </a:defRPr>
            </a:lvl1pPr>
          </a:lstStyle>
          <a:p>
            <a:pPr/>
            <a:r>
              <a:t>Result</a:t>
            </a:r>
          </a:p>
        </p:txBody>
      </p:sp>
      <p:sp>
        <p:nvSpPr>
          <p:cNvPr id="408" name="Rectangle 12"/>
          <p:cNvSpPr/>
          <p:nvPr/>
        </p:nvSpPr>
        <p:spPr>
          <a:xfrm>
            <a:off x="1505" y="4953000"/>
            <a:ext cx="12188956" cy="1905000"/>
          </a:xfrm>
          <a:prstGeom prst="rect">
            <a:avLst/>
          </a:prstGeom>
          <a:solidFill>
            <a:srgbClr val="262626"/>
          </a:solidFill>
          <a:ln w="12700">
            <a:miter lim="400000"/>
          </a:ln>
        </p:spPr>
        <p:txBody>
          <a:bodyPr lIns="45718" tIns="45718" rIns="45718" bIns="45718"/>
          <a:lstStyle/>
          <a:p>
            <a:pPr>
              <a:defRPr sz="1800"/>
            </a:pPr>
          </a:p>
        </p:txBody>
      </p:sp>
    </p:spTree>
  </p:cSld>
  <p:clrMapOvr>
    <a:masterClrMapping/>
  </p:clrMapOvr>
  <mc:AlternateContent xmlns:mc="http://schemas.openxmlformats.org/markup-compatibility/2006">
    <mc:Choice xmlns:p14="http://schemas.microsoft.com/office/powerpoint/2010/main" Requires="p14">
      <p:transition spd="med" advClick="1" p14:dur="1000">
        <p14:warp dir="in"/>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0" name="Picture 1" descr="Picture 1"/>
          <p:cNvPicPr>
            <a:picLocks noChangeAspect="1"/>
          </p:cNvPicPr>
          <p:nvPr/>
        </p:nvPicPr>
        <p:blipFill>
          <a:blip r:embed="rId2">
            <a:extLst/>
          </a:blip>
          <a:stretch>
            <a:fillRect/>
          </a:stretch>
        </p:blipFill>
        <p:spPr>
          <a:xfrm>
            <a:off x="865289" y="547784"/>
            <a:ext cx="4723305" cy="3820155"/>
          </a:xfrm>
          <a:prstGeom prst="rect">
            <a:avLst/>
          </a:prstGeom>
          <a:ln w="12700">
            <a:miter lim="400000"/>
          </a:ln>
        </p:spPr>
      </p:pic>
      <p:sp>
        <p:nvSpPr>
          <p:cNvPr id="411" name="Training 3600 Episode"/>
          <p:cNvSpPr txBox="1"/>
          <p:nvPr/>
        </p:nvSpPr>
        <p:spPr>
          <a:xfrm>
            <a:off x="1996712" y="4461565"/>
            <a:ext cx="2460458" cy="3401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535353"/>
                </a:solidFill>
              </a:defRPr>
            </a:lvl1pPr>
          </a:lstStyle>
          <a:p>
            <a:pPr/>
            <a:r>
              <a:t>Training 3600 Episode</a:t>
            </a:r>
          </a:p>
        </p:txBody>
      </p:sp>
      <p:sp>
        <p:nvSpPr>
          <p:cNvPr id="412" name="Testing 5000 Episode"/>
          <p:cNvSpPr txBox="1"/>
          <p:nvPr/>
        </p:nvSpPr>
        <p:spPr>
          <a:xfrm>
            <a:off x="7968293" y="4461565"/>
            <a:ext cx="2460458" cy="3401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535353"/>
                </a:solidFill>
              </a:defRPr>
            </a:lvl1pPr>
          </a:lstStyle>
          <a:p>
            <a:pPr/>
            <a:r>
              <a:t>Testing 5000 Episode</a:t>
            </a:r>
          </a:p>
        </p:txBody>
      </p:sp>
      <p:pic>
        <p:nvPicPr>
          <p:cNvPr id="413" name="score.png" descr="score.png"/>
          <p:cNvPicPr>
            <a:picLocks noChangeAspect="1"/>
          </p:cNvPicPr>
          <p:nvPr/>
        </p:nvPicPr>
        <p:blipFill>
          <a:blip r:embed="rId3">
            <a:extLst/>
          </a:blip>
          <a:stretch>
            <a:fillRect/>
          </a:stretch>
        </p:blipFill>
        <p:spPr>
          <a:xfrm>
            <a:off x="6604000" y="546100"/>
            <a:ext cx="4724400" cy="3818121"/>
          </a:xfrm>
          <a:prstGeom prst="rect">
            <a:avLst/>
          </a:prstGeom>
          <a:ln w="12700">
            <a:miter lim="400000"/>
          </a:ln>
        </p:spPr>
      </p:pic>
      <p:sp>
        <p:nvSpPr>
          <p:cNvPr id="414" name="Fix"/>
          <p:cNvSpPr txBox="1"/>
          <p:nvPr/>
        </p:nvSpPr>
        <p:spPr>
          <a:xfrm>
            <a:off x="7589627" y="5153306"/>
            <a:ext cx="1529168" cy="13605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lvl1pPr>
          </a:lstStyle>
          <a:p>
            <a:pPr/>
            <a:r>
              <a:t>Fix</a:t>
            </a:r>
          </a:p>
        </p:txBody>
      </p:sp>
      <p:sp>
        <p:nvSpPr>
          <p:cNvPr id="415" name="Processor: 2.3 GHz Quad-Core Intel Core i5…"/>
          <p:cNvSpPr txBox="1"/>
          <p:nvPr/>
        </p:nvSpPr>
        <p:spPr>
          <a:xfrm>
            <a:off x="1539903" y="5447804"/>
            <a:ext cx="4345939" cy="77154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latin typeface="Helvetica Neue"/>
                <a:ea typeface="Helvetica Neue"/>
                <a:cs typeface="Helvetica Neue"/>
                <a:sym typeface="Helvetica Neue"/>
              </a:defRPr>
            </a:pPr>
            <a:r>
              <a:t>Processor: 2.3 GHz Quad-Core Intel Core i5</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latin typeface="Helvetica Neue"/>
                <a:ea typeface="Helvetica Neue"/>
                <a:cs typeface="Helvetica Neue"/>
                <a:sym typeface="Helvetica Neue"/>
              </a:defRPr>
            </a:pPr>
            <a:r>
              <a:t>Memory: 16 GB 2133 MHz LPDDR3</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latin typeface="Helvetica Neue"/>
                <a:ea typeface="Helvetica Neue"/>
                <a:cs typeface="Helvetica Neue"/>
                <a:sym typeface="Helvetica Neue"/>
              </a:defRPr>
            </a:pPr>
            <a:r>
              <a:t>Graphics: Intel Iris Plus Graphics 655 1536 MB</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Overall process"/>
          <p:cNvSpPr txBox="1"/>
          <p:nvPr/>
        </p:nvSpPr>
        <p:spPr>
          <a:xfrm>
            <a:off x="5792188" y="3232034"/>
            <a:ext cx="1988303" cy="39246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Overall process</a:t>
            </a: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419" name="Table"/>
          <p:cNvGraphicFramePr/>
          <p:nvPr/>
        </p:nvGraphicFramePr>
        <p:xfrm>
          <a:off x="3920707" y="1059180"/>
          <a:ext cx="4363286" cy="4752341"/>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175292"/>
                <a:gridCol w="2175292"/>
              </a:tblGrid>
              <a:tr h="789940">
                <a:tc>
                  <a:txBody>
                    <a:bodyPr/>
                    <a:lstStyle/>
                    <a:p>
                      <a:pPr algn="ctr">
                        <a:defRPr b="0" sz="2400">
                          <a:latin typeface="Apple SD 산돌고딕 Neo 일반체"/>
                          <a:ea typeface="Apple SD 산돌고딕 Neo 일반체"/>
                          <a:cs typeface="Apple SD 산돌고딕 Neo 일반체"/>
                          <a:sym typeface="Apple SD 산돌고딕 Neo 일반체"/>
                        </a:defRPr>
                      </a:pPr>
                    </a:p>
                  </a:txBody>
                  <a:tcPr marL="0" marR="0" marT="0" marB="0" anchor="ctr" anchorCtr="0" horzOverflow="overflow"/>
                </a:tc>
                <a:tc>
                  <a:txBody>
                    <a:bodyPr/>
                    <a:lstStyle/>
                    <a:p>
                      <a:pPr algn="ctr">
                        <a:defRPr b="0" sz="1800">
                          <a:solidFill>
                            <a:srgbClr val="000000"/>
                          </a:solidFill>
                        </a:defRPr>
                      </a:pPr>
                      <a:r>
                        <a:rPr sz="2400">
                          <a:solidFill>
                            <a:srgbClr val="FFFFFF"/>
                          </a:solidFill>
                          <a:latin typeface="Apple SD 산돌고딕 Neo 일반체"/>
                          <a:ea typeface="Apple SD 산돌고딕 Neo 일반체"/>
                          <a:cs typeface="Apple SD 산돌고딕 Neo 일반체"/>
                          <a:sym typeface="Apple SD 산돌고딕 Neo 일반체"/>
                        </a:rPr>
                        <a:t>Avg. score</a:t>
                      </a:r>
                    </a:p>
                  </a:txBody>
                  <a:tcPr marL="0" marR="0" marT="0" marB="0" anchor="ctr" anchorCtr="0" horzOverflow="overflow"/>
                </a:tc>
              </a:tr>
              <a:tr h="789940">
                <a:tc>
                  <a:txBody>
                    <a:bodyPr/>
                    <a:lstStyle/>
                    <a:p>
                      <a:pPr algn="ctr">
                        <a:defRPr b="0" sz="1800">
                          <a:solidFill>
                            <a:srgbClr val="000000"/>
                          </a:solidFill>
                        </a:defRPr>
                      </a:pPr>
                      <a:r>
                        <a:rPr sz="2400">
                          <a:solidFill>
                            <a:srgbClr val="FFFFFF"/>
                          </a:solidFill>
                          <a:latin typeface="Apple SD 산돌고딕 Neo 일반체"/>
                          <a:ea typeface="Apple SD 산돌고딕 Neo 일반체"/>
                          <a:cs typeface="Apple SD 산돌고딕 Neo 일반체"/>
                          <a:sym typeface="Apple SD 산돌고딕 Neo 일반체"/>
                        </a:rPr>
                        <a:t>Human</a:t>
                      </a:r>
                    </a:p>
                  </a:txBody>
                  <a:tcPr marL="0" marR="0" marT="0" marB="0" anchor="ctr" anchorCtr="0" horzOverflow="overflow"/>
                </a:tc>
                <a:tc>
                  <a:txBody>
                    <a:bodyPr/>
                    <a:lstStyle/>
                    <a:p>
                      <a:pPr algn="ctr">
                        <a:defRPr sz="1800"/>
                      </a:pPr>
                      <a:r>
                        <a:rPr sz="2400">
                          <a:latin typeface="Apple SD 산돌고딕 Neo 일반체"/>
                          <a:ea typeface="Apple SD 산돌고딕 Neo 일반체"/>
                          <a:cs typeface="Apple SD 산돌고딕 Neo 일반체"/>
                          <a:sym typeface="Apple SD 산돌고딕 Neo 일반체"/>
                        </a:rPr>
                        <a:t>100</a:t>
                      </a:r>
                    </a:p>
                  </a:txBody>
                  <a:tcPr marL="0" marR="0" marT="0" marB="0" anchor="ctr" anchorCtr="0" horzOverflow="overflow"/>
                </a:tc>
              </a:tr>
              <a:tr h="789940">
                <a:tc>
                  <a:txBody>
                    <a:bodyPr/>
                    <a:lstStyle/>
                    <a:p>
                      <a:pPr algn="ctr">
                        <a:defRPr b="0" sz="1800">
                          <a:solidFill>
                            <a:srgbClr val="000000"/>
                          </a:solidFill>
                        </a:defRPr>
                      </a:pPr>
                      <a:r>
                        <a:rPr sz="2400">
                          <a:solidFill>
                            <a:srgbClr val="FFFFFF"/>
                          </a:solidFill>
                          <a:latin typeface="Apple SD 산돌고딕 Neo 일반체"/>
                          <a:ea typeface="Apple SD 산돌고딕 Neo 일반체"/>
                          <a:cs typeface="Apple SD 산돌고딕 Neo 일반체"/>
                          <a:sym typeface="Apple SD 산돌고딕 Neo 일반체"/>
                        </a:rPr>
                        <a:t>1000 EP</a:t>
                      </a:r>
                    </a:p>
                  </a:txBody>
                  <a:tcPr marL="0" marR="0" marT="0" marB="0" anchor="ctr" anchorCtr="0" horzOverflow="overflow"/>
                </a:tc>
                <a:tc>
                  <a:txBody>
                    <a:bodyPr/>
                    <a:lstStyle/>
                    <a:p>
                      <a:pPr indent="457200"/>
                    </a:p>
                  </a:txBody>
                  <a:tcPr marL="0" marR="0" marT="0" marB="0" anchor="t" anchorCtr="0" horzOverflow="overflow"/>
                </a:tc>
              </a:tr>
              <a:tr h="789940">
                <a:tc>
                  <a:txBody>
                    <a:bodyPr/>
                    <a:lstStyle/>
                    <a:p>
                      <a:pPr algn="ctr">
                        <a:defRPr b="0" sz="1800">
                          <a:solidFill>
                            <a:srgbClr val="000000"/>
                          </a:solidFill>
                        </a:defRPr>
                      </a:pPr>
                      <a:r>
                        <a:rPr sz="2400">
                          <a:solidFill>
                            <a:srgbClr val="FFFFFF"/>
                          </a:solidFill>
                          <a:latin typeface="Apple SD 산돌고딕 Neo 일반체"/>
                          <a:ea typeface="Apple SD 산돌고딕 Neo 일반체"/>
                          <a:cs typeface="Apple SD 산돌고딕 Neo 일반체"/>
                          <a:sym typeface="Apple SD 산돌고딕 Neo 일반체"/>
                        </a:rPr>
                        <a:t>1500 EP</a:t>
                      </a:r>
                    </a:p>
                  </a:txBody>
                  <a:tcPr marL="0" marR="0" marT="0" marB="0" anchor="ctr" anchorCtr="0" horzOverflow="overflow"/>
                </a:tc>
                <a:tc>
                  <a:txBody>
                    <a:bodyPr/>
                    <a:lstStyle/>
                    <a:p>
                      <a:pPr indent="457200"/>
                    </a:p>
                  </a:txBody>
                  <a:tcPr marL="0" marR="0" marT="0" marB="0" anchor="t" anchorCtr="0" horzOverflow="overflow"/>
                </a:tc>
              </a:tr>
              <a:tr h="789940">
                <a:tc>
                  <a:txBody>
                    <a:bodyPr/>
                    <a:lstStyle/>
                    <a:p>
                      <a:pPr algn="ctr">
                        <a:defRPr b="0" sz="1800">
                          <a:solidFill>
                            <a:srgbClr val="000000"/>
                          </a:solidFill>
                        </a:defRPr>
                      </a:pPr>
                      <a:r>
                        <a:rPr sz="2400">
                          <a:solidFill>
                            <a:srgbClr val="FFFFFF"/>
                          </a:solidFill>
                          <a:latin typeface="Apple SD 산돌고딕 Neo 일반체"/>
                          <a:ea typeface="Apple SD 산돌고딕 Neo 일반체"/>
                          <a:cs typeface="Apple SD 산돌고딕 Neo 일반체"/>
                          <a:sym typeface="Apple SD 산돌고딕 Neo 일반체"/>
                        </a:rPr>
                        <a:t>2500 EP</a:t>
                      </a:r>
                    </a:p>
                  </a:txBody>
                  <a:tcPr marL="0" marR="0" marT="0" marB="0" anchor="ctr" anchorCtr="0" horzOverflow="overflow"/>
                </a:tc>
                <a:tc>
                  <a:txBody>
                    <a:bodyPr/>
                    <a:lstStyle/>
                    <a:p>
                      <a:pPr indent="457200"/>
                    </a:p>
                  </a:txBody>
                  <a:tcPr marL="0" marR="0" marT="0" marB="0" anchor="t" anchorCtr="0" horzOverflow="overflow"/>
                </a:tc>
              </a:tr>
              <a:tr h="789940">
                <a:tc>
                  <a:txBody>
                    <a:bodyPr/>
                    <a:lstStyle/>
                    <a:p>
                      <a:pPr algn="ctr">
                        <a:defRPr b="0" sz="1800">
                          <a:solidFill>
                            <a:srgbClr val="000000"/>
                          </a:solidFill>
                        </a:defRPr>
                      </a:pPr>
                      <a:r>
                        <a:rPr sz="2400">
                          <a:solidFill>
                            <a:srgbClr val="FFFFFF"/>
                          </a:solidFill>
                          <a:latin typeface="Apple SD 산돌고딕 Neo 일반체"/>
                          <a:ea typeface="Apple SD 산돌고딕 Neo 일반체"/>
                          <a:cs typeface="Apple SD 산돌고딕 Neo 일반체"/>
                          <a:sym typeface="Apple SD 산돌고딕 Neo 일반체"/>
                        </a:rPr>
                        <a:t>5000 EP</a:t>
                      </a:r>
                    </a:p>
                  </a:txBody>
                  <a:tcPr marL="0" marR="0" marT="0" marB="0" anchor="ctr" anchorCtr="0" horzOverflow="overflow"/>
                </a:tc>
                <a:tc>
                  <a:txBody>
                    <a:bodyPr/>
                    <a:lstStyle/>
                    <a:p>
                      <a:pPr algn="ctr">
                        <a:defRPr sz="1800"/>
                      </a:pPr>
                      <a:r>
                        <a:rPr sz="2400">
                          <a:latin typeface="Apple SD 산돌고딕 Neo 일반체"/>
                          <a:ea typeface="Apple SD 산돌고딕 Neo 일반체"/>
                          <a:cs typeface="Apple SD 산돌고딕 Neo 일반체"/>
                          <a:sym typeface="Apple SD 산돌고딕 Neo 일반체"/>
                        </a:rPr>
                        <a:t>12</a:t>
                      </a:r>
                    </a:p>
                  </a:txBody>
                  <a:tcPr marL="0" marR="0" marT="0" marB="0" anchor="ctr" anchorCtr="0" horzOverflow="overflow"/>
                </a:tc>
              </a:tr>
            </a:tbl>
          </a:graphicData>
        </a:graphic>
      </p:graphicFrame>
      <p:sp>
        <p:nvSpPr>
          <p:cNvPr id="420" name="Testing Results"/>
          <p:cNvSpPr txBox="1"/>
          <p:nvPr/>
        </p:nvSpPr>
        <p:spPr>
          <a:xfrm>
            <a:off x="5136005" y="564303"/>
            <a:ext cx="1919990" cy="39246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Testing Results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Rectangle 6"/>
          <p:cNvSpPr/>
          <p:nvPr/>
        </p:nvSpPr>
        <p:spPr>
          <a:xfrm>
            <a:off x="3175" y="6400800"/>
            <a:ext cx="12188825" cy="457200"/>
          </a:xfrm>
          <a:prstGeom prst="rect">
            <a:avLst/>
          </a:prstGeom>
          <a:solidFill>
            <a:srgbClr val="262626"/>
          </a:solidFill>
          <a:ln w="12700">
            <a:miter lim="400000"/>
          </a:ln>
        </p:spPr>
        <p:txBody>
          <a:bodyPr lIns="45718" tIns="45718" rIns="45718" bIns="45718"/>
          <a:lstStyle/>
          <a:p>
            <a:pPr>
              <a:defRPr sz="1800"/>
            </a:pPr>
          </a:p>
        </p:txBody>
      </p:sp>
      <p:sp>
        <p:nvSpPr>
          <p:cNvPr id="423" name="Straight Connector 8"/>
          <p:cNvSpPr/>
          <p:nvPr/>
        </p:nvSpPr>
        <p:spPr>
          <a:xfrm>
            <a:off x="1207657" y="4474740"/>
            <a:ext cx="9875523" cy="1"/>
          </a:xfrm>
          <a:prstGeom prst="line">
            <a:avLst/>
          </a:prstGeom>
          <a:ln w="12700">
            <a:solidFill>
              <a:srgbClr val="404040"/>
            </a:solidFill>
          </a:ln>
        </p:spPr>
        <p:txBody>
          <a:bodyPr lIns="45718" tIns="45718" rIns="45718" bIns="45718"/>
          <a:lstStyle/>
          <a:p>
            <a:pPr/>
          </a:p>
        </p:txBody>
      </p:sp>
      <p:sp>
        <p:nvSpPr>
          <p:cNvPr id="424" name="Rectangle 10"/>
          <p:cNvSpPr/>
          <p:nvPr/>
        </p:nvSpPr>
        <p:spPr>
          <a:xfrm>
            <a:off x="1506" y="0"/>
            <a:ext cx="12192003" cy="6858000"/>
          </a:xfrm>
          <a:prstGeom prst="rect">
            <a:avLst/>
          </a:prstGeom>
          <a:solidFill>
            <a:schemeClr val="accent1"/>
          </a:solidFill>
          <a:ln w="12700">
            <a:miter lim="400000"/>
          </a:ln>
        </p:spPr>
        <p:txBody>
          <a:bodyPr lIns="45718" tIns="45718" rIns="45718" bIns="45718" anchor="ctr"/>
          <a:lstStyle/>
          <a:p>
            <a:pPr algn="ctr">
              <a:defRPr sz="1800">
                <a:solidFill>
                  <a:srgbClr val="FFFFFF"/>
                </a:solidFill>
              </a:defRPr>
            </a:pPr>
          </a:p>
        </p:txBody>
      </p:sp>
      <p:sp>
        <p:nvSpPr>
          <p:cNvPr id="425" name="TextBox 1"/>
          <p:cNvSpPr txBox="1"/>
          <p:nvPr/>
        </p:nvSpPr>
        <p:spPr>
          <a:xfrm>
            <a:off x="1143000" y="758951"/>
            <a:ext cx="9966960" cy="38921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spcBef>
                <a:spcPts val="600"/>
              </a:spcBef>
              <a:defRPr spc="-100" sz="9600">
                <a:solidFill>
                  <a:srgbClr val="FFFFFF"/>
                </a:solidFill>
                <a:latin typeface="Calibri Light"/>
                <a:ea typeface="Calibri Light"/>
                <a:cs typeface="Calibri Light"/>
                <a:sym typeface="Calibri Light"/>
              </a:defRPr>
            </a:lvl1pPr>
          </a:lstStyle>
          <a:p>
            <a:pPr/>
            <a:r>
              <a:t>Conclusion</a:t>
            </a:r>
          </a:p>
        </p:txBody>
      </p:sp>
      <p:sp>
        <p:nvSpPr>
          <p:cNvPr id="426" name="Rectangle 12"/>
          <p:cNvSpPr/>
          <p:nvPr/>
        </p:nvSpPr>
        <p:spPr>
          <a:xfrm>
            <a:off x="1505" y="4953000"/>
            <a:ext cx="12188956" cy="1905000"/>
          </a:xfrm>
          <a:prstGeom prst="rect">
            <a:avLst/>
          </a:prstGeom>
          <a:solidFill>
            <a:srgbClr val="262626"/>
          </a:solidFill>
          <a:ln w="12700">
            <a:miter lim="400000"/>
          </a:ln>
        </p:spPr>
        <p:txBody>
          <a:bodyPr lIns="45718" tIns="45718" rIns="45718" bIns="45718"/>
          <a:lstStyle/>
          <a:p>
            <a:pPr>
              <a:defRPr sz="1800"/>
            </a:p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As we studies and testing. We face a problem much more"/>
          <p:cNvSpPr txBox="1"/>
          <p:nvPr/>
        </p:nvSpPr>
        <p:spPr>
          <a:xfrm>
            <a:off x="1360372" y="2646681"/>
            <a:ext cx="9471257" cy="1564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DDQN can train agent to play game effectively if spend time to training agent so long the result will be high score. In training agent we have encountered problems with devices and accident. Make note enough time.</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0" name="image33.png" descr="image33.png"/>
          <p:cNvPicPr>
            <a:picLocks noChangeAspect="1"/>
          </p:cNvPicPr>
          <p:nvPr/>
        </p:nvPicPr>
        <p:blipFill>
          <a:blip r:embed="rId2">
            <a:extLst/>
          </a:blip>
          <a:stretch>
            <a:fillRect/>
          </a:stretch>
        </p:blipFill>
        <p:spPr>
          <a:xfrm>
            <a:off x="3594117" y="1192142"/>
            <a:ext cx="5003766" cy="2973550"/>
          </a:xfrm>
          <a:prstGeom prst="rect">
            <a:avLst/>
          </a:prstGeom>
          <a:ln w="12700">
            <a:miter lim="400000"/>
          </a:ln>
          <a:effectLst>
            <a:outerShdw sx="100000" sy="100000" kx="0" ky="0" algn="b" rotWithShape="0" blurRad="609600" dist="25400" dir="0">
              <a:srgbClr val="000000">
                <a:alpha val="62637"/>
              </a:srgbClr>
            </a:outerShdw>
          </a:effectLst>
        </p:spPr>
      </p:pic>
      <p:sp>
        <p:nvSpPr>
          <p:cNvPr id="431" name="Thanks for listens…"/>
          <p:cNvSpPr txBox="1"/>
          <p:nvPr/>
        </p:nvSpPr>
        <p:spPr>
          <a:xfrm>
            <a:off x="4156836" y="4507617"/>
            <a:ext cx="3878327" cy="1158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spcBef>
                <a:spcPts val="1200"/>
              </a:spcBef>
              <a:defRPr cap="all" sz="3000">
                <a:solidFill>
                  <a:schemeClr val="accent1"/>
                </a:solidFill>
                <a:latin typeface="Apple SD 산돌고딕 Neo 볼드체"/>
                <a:ea typeface="Apple SD 산돌고딕 Neo 볼드체"/>
                <a:cs typeface="Apple SD 산돌고딕 Neo 볼드체"/>
                <a:sym typeface="Apple SD 산돌고딕 Neo 볼드체"/>
              </a:defRPr>
            </a:pPr>
            <a:r>
              <a:t>Thanks for listens</a:t>
            </a:r>
          </a:p>
          <a:p>
            <a:pPr algn="ctr">
              <a:spcBef>
                <a:spcPts val="1200"/>
              </a:spcBef>
              <a:defRPr cap="all" sz="3000">
                <a:solidFill>
                  <a:schemeClr val="accent1"/>
                </a:solidFill>
                <a:latin typeface="Apple SD 산돌고딕 Neo 볼드체"/>
                <a:ea typeface="Apple SD 산돌고딕 Neo 볼드체"/>
                <a:cs typeface="Apple SD 산돌고딕 Neo 볼드체"/>
                <a:sym typeface="Apple SD 산돌고딕 Neo 볼드체"/>
              </a:defRPr>
            </a:pPr>
            <a:r>
              <a:t>and question</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Today video game industry became increasingly popular and growing up. Video game was create for teaching, training skill or world championships. Start making AI (Artificial Intelligence) has been used in video game. We are inspired to research from OpenAI Five is AI can win world champion team Dota 2. We need to make AI for playing video game but we don’t know which method is the most effective for AI. So we making this research."/>
          <p:cNvSpPr txBox="1"/>
          <p:nvPr/>
        </p:nvSpPr>
        <p:spPr>
          <a:xfrm>
            <a:off x="676307" y="2179376"/>
            <a:ext cx="4748792" cy="3158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355600">
              <a:defRPr sz="1800">
                <a:latin typeface="Helvetica Neue"/>
                <a:ea typeface="Helvetica Neue"/>
                <a:cs typeface="Helvetica Neue"/>
                <a:sym typeface="Helvetica Neue"/>
              </a:defRPr>
            </a:lvl1pPr>
          </a:lstStyle>
          <a:p>
            <a:pPr/>
            <a:r>
              <a:t>Today video game industry became increasingly popular and growing up. Video game was create for teaching, training skill or world championships. Start making AI (Artificial Intelligence) has been used in video game. We are inspired to research from OpenAI Five is AI can win world champion team Dota 2. We need to make AI for playing video game but we don’t know which method is the most effective for AI. So we making this research.</a:t>
            </a:r>
          </a:p>
        </p:txBody>
      </p:sp>
      <p:sp>
        <p:nvSpPr>
          <p:cNvPr id="171" name="resource: https://www.theverge.com/2019/4/13/18309459/openai-five-dota-2-finals-ai-bot-competition-og-e-sports-the-international-champion…"/>
          <p:cNvSpPr txBox="1"/>
          <p:nvPr/>
        </p:nvSpPr>
        <p:spPr>
          <a:xfrm>
            <a:off x="6371528" y="5106235"/>
            <a:ext cx="3996468" cy="8198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200">
                <a:solidFill>
                  <a:srgbClr val="535353"/>
                </a:solidFill>
              </a:defRPr>
            </a:pPr>
            <a:r>
              <a:t>resource: </a:t>
            </a:r>
            <a:r>
              <a:rPr>
                <a:uFill>
                  <a:solidFill>
                    <a:srgbClr val="6EAC1C"/>
                  </a:solidFill>
                </a:uFill>
                <a:hlinkClick r:id="rId2" invalidUrl="" action="" tgtFrame="" tooltip="" history="1" highlightClick="0" endSnd="0"/>
              </a:rPr>
              <a:t>https://www.theverge.com/2019/4/13/18309459/openai-five-dota-2-finals-ai-bot-competition-og-e-sports-the-international-champion</a:t>
            </a:r>
          </a:p>
          <a:p>
            <a:pPr>
              <a:defRPr sz="1200">
                <a:solidFill>
                  <a:srgbClr val="535353"/>
                </a:solidFill>
              </a:defRPr>
            </a:pPr>
            <a:r>
              <a:t>Apr 13, 2019</a:t>
            </a:r>
          </a:p>
        </p:txBody>
      </p:sp>
      <p:pic>
        <p:nvPicPr>
          <p:cNvPr id="172" name="Screen Shot 2562-12-19 at 19.56.56.png" descr="Screen Shot 2562-12-19 at 19.56.56.png"/>
          <p:cNvPicPr>
            <a:picLocks noChangeAspect="1"/>
          </p:cNvPicPr>
          <p:nvPr/>
        </p:nvPicPr>
        <p:blipFill>
          <a:blip r:embed="rId3">
            <a:extLst/>
          </a:blip>
          <a:stretch>
            <a:fillRect/>
          </a:stretch>
        </p:blipFill>
        <p:spPr>
          <a:xfrm>
            <a:off x="6366831" y="995460"/>
            <a:ext cx="5148862" cy="408466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Rectangle 6"/>
          <p:cNvSpPr/>
          <p:nvPr/>
        </p:nvSpPr>
        <p:spPr>
          <a:xfrm>
            <a:off x="3175" y="6400800"/>
            <a:ext cx="12188825" cy="457200"/>
          </a:xfrm>
          <a:prstGeom prst="rect">
            <a:avLst/>
          </a:prstGeom>
          <a:solidFill>
            <a:srgbClr val="262626"/>
          </a:solidFill>
          <a:ln w="12700">
            <a:miter lim="400000"/>
          </a:ln>
        </p:spPr>
        <p:txBody>
          <a:bodyPr lIns="45718" tIns="45718" rIns="45718" bIns="45718"/>
          <a:lstStyle/>
          <a:p>
            <a:pPr>
              <a:defRPr sz="1800"/>
            </a:pPr>
          </a:p>
        </p:txBody>
      </p:sp>
      <p:sp>
        <p:nvSpPr>
          <p:cNvPr id="175" name="Straight Connector 8"/>
          <p:cNvSpPr/>
          <p:nvPr/>
        </p:nvSpPr>
        <p:spPr>
          <a:xfrm>
            <a:off x="1207657" y="4474740"/>
            <a:ext cx="9875523" cy="1"/>
          </a:xfrm>
          <a:prstGeom prst="line">
            <a:avLst/>
          </a:prstGeom>
          <a:ln w="12700">
            <a:solidFill>
              <a:srgbClr val="404040"/>
            </a:solidFill>
          </a:ln>
        </p:spPr>
        <p:txBody>
          <a:bodyPr lIns="45718" tIns="45718" rIns="45718" bIns="45718"/>
          <a:lstStyle/>
          <a:p>
            <a:pPr/>
          </a:p>
        </p:txBody>
      </p:sp>
      <p:sp>
        <p:nvSpPr>
          <p:cNvPr id="176" name="Rectangle 10"/>
          <p:cNvSpPr/>
          <p:nvPr/>
        </p:nvSpPr>
        <p:spPr>
          <a:xfrm>
            <a:off x="1506" y="0"/>
            <a:ext cx="12192003" cy="6858000"/>
          </a:xfrm>
          <a:prstGeom prst="rect">
            <a:avLst/>
          </a:prstGeom>
          <a:solidFill>
            <a:schemeClr val="accent1"/>
          </a:solidFill>
          <a:ln w="12700">
            <a:miter lim="400000"/>
          </a:ln>
        </p:spPr>
        <p:txBody>
          <a:bodyPr lIns="45718" tIns="45718" rIns="45718" bIns="45718" anchor="ctr"/>
          <a:lstStyle/>
          <a:p>
            <a:pPr algn="ctr">
              <a:defRPr sz="1800">
                <a:solidFill>
                  <a:srgbClr val="FFFFFF"/>
                </a:solidFill>
              </a:defRPr>
            </a:pPr>
          </a:p>
        </p:txBody>
      </p:sp>
      <p:sp>
        <p:nvSpPr>
          <p:cNvPr id="177" name="TextBox 1"/>
          <p:cNvSpPr txBox="1"/>
          <p:nvPr/>
        </p:nvSpPr>
        <p:spPr>
          <a:xfrm>
            <a:off x="1143000" y="758951"/>
            <a:ext cx="9966960" cy="38921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a:lnSpc>
                <a:spcPct val="90000"/>
              </a:lnSpc>
              <a:spcBef>
                <a:spcPts val="600"/>
              </a:spcBef>
              <a:defRPr spc="-100" sz="8900">
                <a:solidFill>
                  <a:srgbClr val="FFFFFF"/>
                </a:solidFill>
                <a:latin typeface="Calibri Light"/>
                <a:ea typeface="Calibri Light"/>
                <a:cs typeface="Calibri Light"/>
                <a:sym typeface="Calibri Light"/>
              </a:defRPr>
            </a:pPr>
            <a:r>
              <a:t>Reinforcement</a:t>
            </a:r>
          </a:p>
          <a:p>
            <a:pPr>
              <a:lnSpc>
                <a:spcPct val="90000"/>
              </a:lnSpc>
              <a:spcBef>
                <a:spcPts val="600"/>
              </a:spcBef>
              <a:defRPr spc="-100" sz="8900">
                <a:solidFill>
                  <a:srgbClr val="FFFFFF"/>
                </a:solidFill>
                <a:latin typeface="Calibri Light"/>
                <a:ea typeface="Calibri Light"/>
                <a:cs typeface="Calibri Light"/>
                <a:sym typeface="Calibri Light"/>
              </a:defRPr>
            </a:pPr>
            <a:r>
              <a:t>Learning?</a:t>
            </a:r>
          </a:p>
        </p:txBody>
      </p:sp>
      <p:sp>
        <p:nvSpPr>
          <p:cNvPr id="178" name="Rectangle 12"/>
          <p:cNvSpPr/>
          <p:nvPr/>
        </p:nvSpPr>
        <p:spPr>
          <a:xfrm>
            <a:off x="1505" y="4953000"/>
            <a:ext cx="12188956" cy="1905000"/>
          </a:xfrm>
          <a:prstGeom prst="rect">
            <a:avLst/>
          </a:prstGeom>
          <a:solidFill>
            <a:srgbClr val="262626"/>
          </a:solidFill>
          <a:ln w="12700">
            <a:miter lim="400000"/>
          </a:ln>
        </p:spPr>
        <p:txBody>
          <a:bodyPr lIns="45718" tIns="45718" rIns="45718" bIns="45718"/>
          <a:lstStyle/>
          <a:p>
            <a:pPr>
              <a:defRPr sz="1800"/>
            </a:pP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Picture 1" descr="Picture 1"/>
          <p:cNvPicPr>
            <a:picLocks noChangeAspect="1"/>
          </p:cNvPicPr>
          <p:nvPr/>
        </p:nvPicPr>
        <p:blipFill>
          <a:blip r:embed="rId2">
            <a:extLst/>
          </a:blip>
          <a:stretch>
            <a:fillRect/>
          </a:stretch>
        </p:blipFill>
        <p:spPr>
          <a:xfrm>
            <a:off x="81667" y="486467"/>
            <a:ext cx="5505453" cy="5210178"/>
          </a:xfrm>
          <a:prstGeom prst="rect">
            <a:avLst/>
          </a:prstGeom>
          <a:ln w="12700">
            <a:miter lim="400000"/>
          </a:ln>
        </p:spPr>
      </p:pic>
      <p:sp>
        <p:nvSpPr>
          <p:cNvPr id="181" name="TextBox 3"/>
          <p:cNvSpPr txBox="1"/>
          <p:nvPr/>
        </p:nvSpPr>
        <p:spPr>
          <a:xfrm>
            <a:off x="5918013" y="1090478"/>
            <a:ext cx="5967685" cy="2275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3600">
                <a:latin typeface="Apple SD 산돌고딕 Neo 일반체"/>
                <a:ea typeface="Apple SD 산돌고딕 Neo 일반체"/>
                <a:cs typeface="Apple SD 산돌고딕 Neo 일반체"/>
                <a:sym typeface="Apple SD 산돌고딕 Neo 일반체"/>
              </a:defRPr>
            </a:lvl1pPr>
          </a:lstStyle>
          <a:p>
            <a:pPr/>
            <a:r>
              <a:t>Reinforcement Learning (RL) is a one part of Machine Learning that about Trial-and-Error  </a:t>
            </a:r>
          </a:p>
        </p:txBody>
      </p:sp>
      <p:sp>
        <p:nvSpPr>
          <p:cNvPr id="182" name="TextBox 4"/>
          <p:cNvSpPr txBox="1"/>
          <p:nvPr/>
        </p:nvSpPr>
        <p:spPr>
          <a:xfrm>
            <a:off x="5918013" y="3413034"/>
            <a:ext cx="5705355" cy="1183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3600">
                <a:latin typeface="Apple SD 산돌고딕 Neo 일반체"/>
                <a:ea typeface="Apple SD 산돌고딕 Neo 일반체"/>
                <a:cs typeface="Apple SD 산돌고딕 Neo 일반체"/>
                <a:sym typeface="Apple SD 산돌고딕 Neo 일반체"/>
              </a:defRPr>
            </a:lvl1pPr>
          </a:lstStyle>
          <a:p>
            <a:pPr/>
            <a:r>
              <a:t>That Inspire by concept of Behavioral Psychology</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Cycle"/>
          <p:cNvSpPr txBox="1"/>
          <p:nvPr/>
        </p:nvSpPr>
        <p:spPr>
          <a:xfrm>
            <a:off x="5792188" y="3232034"/>
            <a:ext cx="751243" cy="39246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Cycle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eelOff" invX="1"/>
      </p:transition>
    </mc:Choice>
    <mc:Choice xmlns:p14="http://schemas.microsoft.com/office/powerpoint/2010/main" Requires="p14">
      <p:transition spd="med" advClick="1" p14:dur="1000">
        <p:wipe dir="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TextBox 11"/>
          <p:cNvSpPr txBox="1"/>
          <p:nvPr/>
        </p:nvSpPr>
        <p:spPr>
          <a:xfrm>
            <a:off x="1897413" y="5485347"/>
            <a:ext cx="3499354"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Reward  (Positive Reward)</a:t>
            </a:r>
          </a:p>
        </p:txBody>
      </p:sp>
      <p:sp>
        <p:nvSpPr>
          <p:cNvPr id="187" name="TextBox 12"/>
          <p:cNvSpPr txBox="1"/>
          <p:nvPr/>
        </p:nvSpPr>
        <p:spPr>
          <a:xfrm>
            <a:off x="7448745" y="5594475"/>
            <a:ext cx="3155615" cy="828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pple SD 산돌고딕 Neo 일반체"/>
                <a:ea typeface="Apple SD 산돌고딕 Neo 일반체"/>
                <a:cs typeface="Apple SD 산돌고딕 Neo 일반체"/>
                <a:sym typeface="Apple SD 산돌고딕 Neo 일반체"/>
              </a:defRPr>
            </a:lvl1pPr>
          </a:lstStyle>
          <a:p>
            <a:pPr/>
            <a:r>
              <a:t>Punishment (Negative Reward)</a:t>
            </a:r>
          </a:p>
        </p:txBody>
      </p:sp>
      <p:sp>
        <p:nvSpPr>
          <p:cNvPr id="188" name="Straight Connector 14"/>
          <p:cNvSpPr/>
          <p:nvPr/>
        </p:nvSpPr>
        <p:spPr>
          <a:xfrm flipH="1">
            <a:off x="6096000" y="1163495"/>
            <a:ext cx="1" cy="4428148"/>
          </a:xfrm>
          <a:prstGeom prst="line">
            <a:avLst/>
          </a:prstGeom>
          <a:ln w="12700">
            <a:solidFill>
              <a:srgbClr val="000000"/>
            </a:solidFill>
          </a:ln>
        </p:spPr>
        <p:txBody>
          <a:bodyPr lIns="45718" tIns="45718" rIns="45718" bIns="45718"/>
          <a:lstStyle/>
          <a:p>
            <a:pPr/>
          </a:p>
        </p:txBody>
      </p:sp>
      <p:grpSp>
        <p:nvGrpSpPr>
          <p:cNvPr id="191" name="Speech Bubble: Oval 15"/>
          <p:cNvGrpSpPr/>
          <p:nvPr/>
        </p:nvGrpSpPr>
        <p:grpSpPr>
          <a:xfrm>
            <a:off x="1297807" y="1166325"/>
            <a:ext cx="3270427" cy="1243052"/>
            <a:chOff x="0" y="0"/>
            <a:chExt cx="3270425" cy="1243051"/>
          </a:xfrm>
        </p:grpSpPr>
        <p:sp>
          <p:nvSpPr>
            <p:cNvPr id="189" name="Quote Bubble"/>
            <p:cNvSpPr/>
            <p:nvPr/>
          </p:nvSpPr>
          <p:spPr>
            <a:xfrm>
              <a:off x="-1" y="0"/>
              <a:ext cx="3270427" cy="1243052"/>
            </a:xfrm>
            <a:prstGeom prst="wedgeEllipseCallout">
              <a:avLst>
                <a:gd name="adj1" fmla="val -20833"/>
                <a:gd name="adj2" fmla="val 62500"/>
              </a:avLst>
            </a:prstGeom>
            <a:noFill/>
            <a:ln w="15875" cap="flat">
              <a:solidFill>
                <a:srgbClr val="000000"/>
              </a:solidFill>
              <a:prstDash val="solid"/>
              <a:round/>
            </a:ln>
            <a:effectLst/>
          </p:spPr>
          <p:txBody>
            <a:bodyPr wrap="square" lIns="45718" tIns="45718" rIns="45718" bIns="45718" numCol="1" anchor="ctr">
              <a:noAutofit/>
            </a:bodyPr>
            <a:lstStyle/>
            <a:p>
              <a:pPr algn="ctr">
                <a:defRPr sz="1800">
                  <a:solidFill>
                    <a:srgbClr val="FFFFFF"/>
                  </a:solidFill>
                </a:defRPr>
              </a:pPr>
            </a:p>
          </p:txBody>
        </p:sp>
        <p:sp>
          <p:nvSpPr>
            <p:cNvPr id="190" name="Give me a hand. Good!"/>
            <p:cNvSpPr txBox="1"/>
            <p:nvPr/>
          </p:nvSpPr>
          <p:spPr>
            <a:xfrm>
              <a:off x="524661" y="207504"/>
              <a:ext cx="2221102" cy="828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latin typeface="Apple SD 산돌고딕 Neo 일반체"/>
                  <a:ea typeface="Apple SD 산돌고딕 Neo 일반체"/>
                  <a:cs typeface="Apple SD 산돌고딕 Neo 일반체"/>
                  <a:sym typeface="Apple SD 산돌고딕 Neo 일반체"/>
                </a:defRPr>
              </a:lvl1pPr>
            </a:lstStyle>
            <a:p>
              <a:pPr/>
              <a:r>
                <a:t>Give me a hand. Good!</a:t>
              </a:r>
            </a:p>
          </p:txBody>
        </p:sp>
      </p:grpSp>
      <p:grpSp>
        <p:nvGrpSpPr>
          <p:cNvPr id="194" name="Speech Bubble: Oval 16"/>
          <p:cNvGrpSpPr/>
          <p:nvPr/>
        </p:nvGrpSpPr>
        <p:grpSpPr>
          <a:xfrm>
            <a:off x="6910954" y="1163496"/>
            <a:ext cx="3270427" cy="1243052"/>
            <a:chOff x="0" y="0"/>
            <a:chExt cx="3270425" cy="1243051"/>
          </a:xfrm>
        </p:grpSpPr>
        <p:sp>
          <p:nvSpPr>
            <p:cNvPr id="192" name="Quote Bubble"/>
            <p:cNvSpPr/>
            <p:nvPr/>
          </p:nvSpPr>
          <p:spPr>
            <a:xfrm>
              <a:off x="-1" y="-1"/>
              <a:ext cx="3270427" cy="1243053"/>
            </a:xfrm>
            <a:prstGeom prst="wedgeEllipseCallout">
              <a:avLst>
                <a:gd name="adj1" fmla="val -20833"/>
                <a:gd name="adj2" fmla="val 62500"/>
              </a:avLst>
            </a:prstGeom>
            <a:noFill/>
            <a:ln w="15875" cap="flat">
              <a:solidFill>
                <a:srgbClr val="000000"/>
              </a:solidFill>
              <a:prstDash val="solid"/>
              <a:round/>
            </a:ln>
            <a:effectLst/>
          </p:spPr>
          <p:txBody>
            <a:bodyPr wrap="square" lIns="45718" tIns="45718" rIns="45718" bIns="45718" numCol="1" anchor="ctr">
              <a:noAutofit/>
            </a:bodyPr>
            <a:lstStyle/>
            <a:p>
              <a:pPr algn="ctr">
                <a:defRPr sz="1800">
                  <a:solidFill>
                    <a:srgbClr val="FFFFFF"/>
                  </a:solidFill>
                </a:defRPr>
              </a:pPr>
            </a:p>
          </p:txBody>
        </p:sp>
        <p:sp>
          <p:nvSpPr>
            <p:cNvPr id="193" name="Give me hand. Ouch!!!!"/>
            <p:cNvSpPr txBox="1"/>
            <p:nvPr/>
          </p:nvSpPr>
          <p:spPr>
            <a:xfrm>
              <a:off x="524661" y="207504"/>
              <a:ext cx="2221102" cy="828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latin typeface="Apple SD 산돌고딕 Neo 일반체"/>
                  <a:ea typeface="Apple SD 산돌고딕 Neo 일반체"/>
                  <a:cs typeface="Apple SD 산돌고딕 Neo 일반체"/>
                  <a:sym typeface="Apple SD 산돌고딕 Neo 일반체"/>
                </a:defRPr>
              </a:lvl1pPr>
            </a:lstStyle>
            <a:p>
              <a:pPr/>
              <a:r>
                <a:t>Give me hand. Ouch!!!!</a:t>
              </a:r>
            </a:p>
          </p:txBody>
        </p:sp>
      </p:grpSp>
      <p:pic>
        <p:nvPicPr>
          <p:cNvPr id="195" name="Picture 17" descr="Picture 17"/>
          <p:cNvPicPr>
            <a:picLocks noChangeAspect="1"/>
          </p:cNvPicPr>
          <p:nvPr/>
        </p:nvPicPr>
        <p:blipFill>
          <a:blip r:embed="rId2">
            <a:extLst/>
          </a:blip>
          <a:stretch>
            <a:fillRect/>
          </a:stretch>
        </p:blipFill>
        <p:spPr>
          <a:xfrm>
            <a:off x="317687" y="2867692"/>
            <a:ext cx="2615334" cy="2344003"/>
          </a:xfrm>
          <a:prstGeom prst="rect">
            <a:avLst/>
          </a:prstGeom>
          <a:ln w="12700">
            <a:miter lim="400000"/>
          </a:ln>
        </p:spPr>
      </p:pic>
      <p:pic>
        <p:nvPicPr>
          <p:cNvPr id="196" name="Picture 18" descr="Picture 18"/>
          <p:cNvPicPr>
            <a:picLocks noChangeAspect="1"/>
          </p:cNvPicPr>
          <p:nvPr/>
        </p:nvPicPr>
        <p:blipFill>
          <a:blip r:embed="rId3">
            <a:extLst/>
          </a:blip>
          <a:stretch>
            <a:fillRect/>
          </a:stretch>
        </p:blipFill>
        <p:spPr>
          <a:xfrm>
            <a:off x="6285124" y="3108374"/>
            <a:ext cx="2789473" cy="1855263"/>
          </a:xfrm>
          <a:prstGeom prst="rect">
            <a:avLst/>
          </a:prstGeom>
          <a:ln w="12700">
            <a:miter lim="400000"/>
          </a:ln>
        </p:spPr>
      </p:pic>
      <p:pic>
        <p:nvPicPr>
          <p:cNvPr id="197" name="Picture 19" descr="Picture 19"/>
          <p:cNvPicPr>
            <a:picLocks noChangeAspect="1"/>
          </p:cNvPicPr>
          <p:nvPr/>
        </p:nvPicPr>
        <p:blipFill>
          <a:blip r:embed="rId4">
            <a:extLst/>
          </a:blip>
          <a:stretch>
            <a:fillRect/>
          </a:stretch>
        </p:blipFill>
        <p:spPr>
          <a:xfrm>
            <a:off x="3238281" y="3114036"/>
            <a:ext cx="2363332" cy="1575555"/>
          </a:xfrm>
          <a:prstGeom prst="rect">
            <a:avLst/>
          </a:prstGeom>
          <a:ln w="12700">
            <a:miter lim="400000"/>
          </a:ln>
        </p:spPr>
      </p:pic>
      <p:pic>
        <p:nvPicPr>
          <p:cNvPr id="198" name="Picture 20" descr="Picture 20"/>
          <p:cNvPicPr>
            <a:picLocks noChangeAspect="1"/>
          </p:cNvPicPr>
          <p:nvPr/>
        </p:nvPicPr>
        <p:blipFill>
          <a:blip r:embed="rId5">
            <a:extLst/>
          </a:blip>
          <a:stretch>
            <a:fillRect/>
          </a:stretch>
        </p:blipFill>
        <p:spPr>
          <a:xfrm>
            <a:off x="9255345" y="3108374"/>
            <a:ext cx="2789467" cy="185286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2" name="Quiz…"/>
          <p:cNvGrpSpPr/>
          <p:nvPr/>
        </p:nvGrpSpPr>
        <p:grpSpPr>
          <a:xfrm>
            <a:off x="8356599" y="774699"/>
            <a:ext cx="1507334" cy="1507334"/>
            <a:chOff x="0" y="0"/>
            <a:chExt cx="1507332" cy="1507332"/>
          </a:xfrm>
        </p:grpSpPr>
        <p:sp>
          <p:nvSpPr>
            <p:cNvPr id="200" name="Circle"/>
            <p:cNvSpPr/>
            <p:nvPr/>
          </p:nvSpPr>
          <p:spPr>
            <a:xfrm>
              <a:off x="-1" y="-1"/>
              <a:ext cx="1507334" cy="1507334"/>
            </a:xfrm>
            <a:prstGeom prst="ellipse">
              <a:avLst/>
            </a:prstGeom>
            <a:solidFill>
              <a:schemeClr val="accent1"/>
            </a:solidFill>
            <a:ln w="25400" cap="flat">
              <a:solidFill>
                <a:srgbClr val="DDDDDD"/>
              </a:solidFill>
              <a:prstDash val="solid"/>
              <a:miter lim="400000"/>
            </a:ln>
            <a:effectLst>
              <a:outerShdw sx="100000" sy="100000" kx="0" ky="0" algn="b" rotWithShape="0" blurRad="127000" dist="0" dir="2700000">
                <a:srgbClr val="000000">
                  <a:alpha val="20662"/>
                </a:srgbClr>
              </a:outerShdw>
            </a:effectLst>
          </p:spPr>
          <p:txBody>
            <a:bodyPr wrap="square" lIns="45718" tIns="45718" rIns="45718" bIns="45718" numCol="1" anchor="ctr">
              <a:noAutofit/>
            </a:bodyPr>
            <a:lstStyle/>
            <a:p>
              <a:pPr algn="ctr">
                <a:defRPr sz="3000">
                  <a:solidFill>
                    <a:srgbClr val="FFFFFF"/>
                  </a:solidFill>
                  <a:latin typeface="Apple SD 산돌고딕 Neo 볼드체"/>
                  <a:ea typeface="Apple SD 산돌고딕 Neo 볼드체"/>
                  <a:cs typeface="Apple SD 산돌고딕 Neo 볼드체"/>
                  <a:sym typeface="Apple SD 산돌고딕 Neo 볼드체"/>
                </a:defRPr>
              </a:pPr>
            </a:p>
          </p:txBody>
        </p:sp>
        <p:sp>
          <p:nvSpPr>
            <p:cNvPr id="201" name="Quiz…"/>
            <p:cNvSpPr txBox="1"/>
            <p:nvPr/>
          </p:nvSpPr>
          <p:spPr>
            <a:xfrm>
              <a:off x="220743" y="250747"/>
              <a:ext cx="1065846" cy="1005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sz="3000">
                  <a:solidFill>
                    <a:srgbClr val="FFFFFF"/>
                  </a:solidFill>
                  <a:latin typeface="Apple SD 산돌고딕 Neo 볼드체"/>
                  <a:ea typeface="Apple SD 산돌고딕 Neo 볼드체"/>
                  <a:cs typeface="Apple SD 산돌고딕 Neo 볼드체"/>
                  <a:sym typeface="Apple SD 산돌고딕 Neo 볼드체"/>
                </a:defRPr>
              </a:pPr>
              <a:r>
                <a:t>Quiz</a:t>
              </a:r>
            </a:p>
            <a:p>
              <a:pPr algn="ctr">
                <a:defRPr sz="3000">
                  <a:solidFill>
                    <a:srgbClr val="FFFFFF"/>
                  </a:solidFill>
                  <a:latin typeface="Apple SD 산돌고딕 Neo 볼드체"/>
                  <a:ea typeface="Apple SD 산돌고딕 Neo 볼드체"/>
                  <a:cs typeface="Apple SD 산돌고딕 Neo 볼드체"/>
                  <a:sym typeface="Apple SD 산돌고딕 Neo 볼드체"/>
                </a:defRPr>
              </a:pPr>
              <a:r>
                <a:t>Time!</a:t>
              </a:r>
            </a:p>
          </p:txBody>
        </p:sp>
      </p:grpSp>
      <p:pic>
        <p:nvPicPr>
          <p:cNvPr id="203" name="worried-upset-teen-student-on-exam-education-and-vector-13491396.png" descr="worried-upset-teen-student-on-exam-education-and-vector-13491396.png"/>
          <p:cNvPicPr>
            <a:picLocks noChangeAspect="1"/>
          </p:cNvPicPr>
          <p:nvPr/>
        </p:nvPicPr>
        <p:blipFill>
          <a:blip r:embed="rId2">
            <a:extLst/>
          </a:blip>
          <a:stretch>
            <a:fillRect/>
          </a:stretch>
        </p:blipFill>
        <p:spPr>
          <a:xfrm>
            <a:off x="7304168" y="2404293"/>
            <a:ext cx="3374862" cy="3644851"/>
          </a:xfrm>
          <a:prstGeom prst="rect">
            <a:avLst/>
          </a:prstGeom>
          <a:ln w="12700">
            <a:miter lim="400000"/>
          </a:ln>
        </p:spPr>
      </p:pic>
      <p:sp>
        <p:nvSpPr>
          <p:cNvPr id="204" name="Simulation IT Quiz…"/>
          <p:cNvSpPr txBox="1"/>
          <p:nvPr/>
        </p:nvSpPr>
        <p:spPr>
          <a:xfrm>
            <a:off x="831189" y="2094229"/>
            <a:ext cx="4748144" cy="2669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Apple SD 산돌고딕 Neo 일반체"/>
                <a:ea typeface="Apple SD 산돌고딕 Neo 일반체"/>
                <a:cs typeface="Apple SD 산돌고딕 Neo 일반체"/>
                <a:sym typeface="Apple SD 산돌고딕 Neo 일반체"/>
              </a:defRPr>
            </a:pPr>
            <a:r>
              <a:t>Simulation IT Quiz</a:t>
            </a:r>
          </a:p>
          <a:p>
            <a:pPr>
              <a:defRPr>
                <a:latin typeface="Apple SD 산돌고딕 Neo 일반체"/>
                <a:ea typeface="Apple SD 산돌고딕 Neo 일반체"/>
                <a:cs typeface="Apple SD 산돌고딕 Neo 일반체"/>
                <a:sym typeface="Apple SD 산돌고딕 Neo 일반체"/>
              </a:defRPr>
            </a:pPr>
          </a:p>
          <a:p>
            <a:pPr>
              <a:defRPr>
                <a:latin typeface="Apple SD 산돌고딕 Neo 일반체"/>
                <a:ea typeface="Apple SD 산돌고딕 Neo 일반체"/>
                <a:cs typeface="Apple SD 산돌고딕 Neo 일반체"/>
                <a:sym typeface="Apple SD 산돌고딕 Neo 일반체"/>
              </a:defRPr>
            </a:pPr>
            <a:r>
              <a:t>There are 10 questions. Student doing quiz if student answer is correct they will score 1 point but they answer is wrong them will score 0 </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eelOff" invX="1"/>
      </p:transition>
    </mc:Choice>
    <mc:Choice xmlns:p14="http://schemas.microsoft.com/office/powerpoint/2010/main" Requires="p14">
      <p:transition spd="med" advClick="1" p14:dur="1000">
        <p:wipe dir="l"/>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RetrospectVTI">
  <a:themeElements>
    <a:clrScheme name="RetrospectVTI">
      <a:dk1>
        <a:srgbClr val="000000"/>
      </a:dk1>
      <a:lt1>
        <a:srgbClr val="FFFFFF"/>
      </a:lt1>
      <a:dk2>
        <a:srgbClr val="A7A7A7"/>
      </a:dk2>
      <a:lt2>
        <a:srgbClr val="535353"/>
      </a:lt2>
      <a:accent1>
        <a:srgbClr val="1CADE4"/>
      </a:accent1>
      <a:accent2>
        <a:srgbClr val="2683C6"/>
      </a:accent2>
      <a:accent3>
        <a:srgbClr val="28C4CC"/>
      </a:accent3>
      <a:accent4>
        <a:srgbClr val="42BA97"/>
      </a:accent4>
      <a:accent5>
        <a:srgbClr val="3E8853"/>
      </a:accent5>
      <a:accent6>
        <a:srgbClr val="62A39F"/>
      </a:accent6>
      <a:hlink>
        <a:srgbClr val="0000FF"/>
      </a:hlink>
      <a:folHlink>
        <a:srgbClr val="FF00FF"/>
      </a:folHlink>
    </a:clrScheme>
    <a:fontScheme name="RetrospectVTI">
      <a:majorFont>
        <a:latin typeface="Calibri"/>
        <a:ea typeface="Calibri"/>
        <a:cs typeface="Calibri"/>
      </a:majorFont>
      <a:minorFont>
        <a:latin typeface="Helvetica"/>
        <a:ea typeface="Helvetica"/>
        <a:cs typeface="Helvetica"/>
      </a:minorFont>
    </a:fontScheme>
    <a:fmtScheme name="Retrospect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2700000">
              <a:srgbClr val="000000">
                <a:alpha val="60000"/>
              </a:srgbClr>
            </a:outerShdw>
          </a:effectLst>
        </a:effectStyle>
        <a:effectStyle>
          <a:effectLst>
            <a:outerShdw sx="100000" sy="100000" kx="0" ky="0" algn="b" rotWithShape="0" blurRad="38100" dist="25400" dir="2700000">
              <a:srgbClr val="000000">
                <a:alpha val="60000"/>
              </a:srgbClr>
            </a:outerShdw>
          </a:effectLst>
        </a:effectStyle>
        <a:effectStyle>
          <a:effectLst>
            <a:outerShdw sx="100000" sy="100000" kx="0" ky="0" algn="b" rotWithShape="0" blurRad="38100" dist="25400" dir="270000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2700000">
            <a:srgbClr val="000000">
              <a:alpha val="60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2700000">
            <a:srgbClr val="000000">
              <a:alpha val="6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RetrospectVTI">
  <a:themeElements>
    <a:clrScheme name="RetrospectVTI">
      <a:dk1>
        <a:srgbClr val="000000"/>
      </a:dk1>
      <a:lt1>
        <a:srgbClr val="FFFFFF"/>
      </a:lt1>
      <a:dk2>
        <a:srgbClr val="A7A7A7"/>
      </a:dk2>
      <a:lt2>
        <a:srgbClr val="535353"/>
      </a:lt2>
      <a:accent1>
        <a:srgbClr val="1CADE4"/>
      </a:accent1>
      <a:accent2>
        <a:srgbClr val="2683C6"/>
      </a:accent2>
      <a:accent3>
        <a:srgbClr val="28C4CC"/>
      </a:accent3>
      <a:accent4>
        <a:srgbClr val="42BA97"/>
      </a:accent4>
      <a:accent5>
        <a:srgbClr val="3E8853"/>
      </a:accent5>
      <a:accent6>
        <a:srgbClr val="62A39F"/>
      </a:accent6>
      <a:hlink>
        <a:srgbClr val="0000FF"/>
      </a:hlink>
      <a:folHlink>
        <a:srgbClr val="FF00FF"/>
      </a:folHlink>
    </a:clrScheme>
    <a:fontScheme name="RetrospectVTI">
      <a:majorFont>
        <a:latin typeface="Calibri"/>
        <a:ea typeface="Calibri"/>
        <a:cs typeface="Calibri"/>
      </a:majorFont>
      <a:minorFont>
        <a:latin typeface="Helvetica"/>
        <a:ea typeface="Helvetica"/>
        <a:cs typeface="Helvetica"/>
      </a:minorFont>
    </a:fontScheme>
    <a:fmtScheme name="Retrospect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2700000">
              <a:srgbClr val="000000">
                <a:alpha val="60000"/>
              </a:srgbClr>
            </a:outerShdw>
          </a:effectLst>
        </a:effectStyle>
        <a:effectStyle>
          <a:effectLst>
            <a:outerShdw sx="100000" sy="100000" kx="0" ky="0" algn="b" rotWithShape="0" blurRad="38100" dist="25400" dir="2700000">
              <a:srgbClr val="000000">
                <a:alpha val="60000"/>
              </a:srgbClr>
            </a:outerShdw>
          </a:effectLst>
        </a:effectStyle>
        <a:effectStyle>
          <a:effectLst>
            <a:outerShdw sx="100000" sy="100000" kx="0" ky="0" algn="b" rotWithShape="0" blurRad="38100" dist="25400" dir="270000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2700000">
            <a:srgbClr val="000000">
              <a:alpha val="60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2700000">
            <a:srgbClr val="000000">
              <a:alpha val="6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